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57" r:id="rId4"/>
    <p:sldId id="300" r:id="rId5"/>
    <p:sldId id="270" r:id="rId6"/>
    <p:sldId id="271" r:id="rId7"/>
    <p:sldId id="299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302" r:id="rId18"/>
    <p:sldId id="284" r:id="rId19"/>
    <p:sldId id="285" r:id="rId20"/>
    <p:sldId id="286" r:id="rId21"/>
    <p:sldId id="312" r:id="rId22"/>
    <p:sldId id="287" r:id="rId23"/>
    <p:sldId id="303" r:id="rId24"/>
    <p:sldId id="306" r:id="rId25"/>
    <p:sldId id="298" r:id="rId26"/>
    <p:sldId id="304" r:id="rId27"/>
    <p:sldId id="305" r:id="rId28"/>
    <p:sldId id="307" r:id="rId29"/>
    <p:sldId id="308" r:id="rId30"/>
    <p:sldId id="309" r:id="rId31"/>
    <p:sldId id="310" r:id="rId32"/>
    <p:sldId id="311" r:id="rId33"/>
    <p:sldId id="266" r:id="rId34"/>
    <p:sldId id="267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5000"/>
    <a:srgbClr val="006600"/>
    <a:srgbClr val="003300"/>
    <a:srgbClr val="194724"/>
    <a:srgbClr val="BBF9AD"/>
    <a:srgbClr val="194B32"/>
    <a:srgbClr val="00DA00"/>
    <a:srgbClr val="007A00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3489" autoAdjust="0"/>
  </p:normalViewPr>
  <p:slideViewPr>
    <p:cSldViewPr>
      <p:cViewPr varScale="1">
        <p:scale>
          <a:sx n="112" d="100"/>
          <a:sy n="112" d="100"/>
        </p:scale>
        <p:origin x="9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2492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DDDE-3C24-42F7-AD86-2E92357493A0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6951146" cy="371477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ru-RU" sz="3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Особенности разработки адаптированной дополнительной </a:t>
            </a:r>
            <a:r>
              <a:rPr lang="ru-RU" sz="3800" b="1" i="1" dirty="0" err="1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общеразвивающей</a:t>
            </a:r>
            <a:r>
              <a:rPr lang="ru-RU" sz="3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 программы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4714884"/>
            <a:ext cx="421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005000"/>
                </a:solidFill>
                <a:latin typeface="Bookman Old Style" pitchFamily="18" charset="0"/>
              </a:rPr>
              <a:t>Л.В. Панфилова зав. кафедрой педагогики и психологии здоровья ВИРО, канд. биол. наук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34220"/>
              </p:ext>
            </p:extLst>
          </p:nvPr>
        </p:nvGraphicFramePr>
        <p:xfrm>
          <a:off x="467544" y="2132856"/>
          <a:ext cx="8229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5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Слепые дети, готовые</a:t>
                      </a:r>
                      <a:r>
                        <a:rPr lang="ru-RU" baseline="0" dirty="0"/>
                        <a:t> к школьному обучению, с развитыми компенсаторными способами деятельности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Слепы дети, не готовые к школьному обучению, не достигшие достаточного уровня развития компенсаторных способов деятельности, но имеющие большие потенциальные возможности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Слепые дети с легкой умственной отсталостью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Слепые дети с умеренной или тяжелой умственной отсталостью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714356"/>
            <a:ext cx="7929618" cy="924475"/>
          </a:xfrm>
        </p:spPr>
        <p:txBody>
          <a:bodyPr>
            <a:noAutofit/>
          </a:bodyPr>
          <a:lstStyle/>
          <a:p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3. АООП НОО для слепых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2777087794"/>
      </p:ext>
    </p:extLst>
  </p:cSld>
  <p:clrMapOvr>
    <a:masterClrMapping/>
  </p:clrMapOvr>
  <p:transition spd="slow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929797"/>
              </p:ext>
            </p:extLst>
          </p:nvPr>
        </p:nvGraphicFramePr>
        <p:xfrm>
          <a:off x="467544" y="2780928"/>
          <a:ext cx="8229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4.1.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Слабовидящие дети, готовые к школьному обучению, с развитыми компенсаторными способами деятельности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4.2.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Слабовидящие дети, не готовые к школьному обучению, не достигшие достаточного уровня развития компенсаторных способов деятельности, но имеющие большие потенциальные возможности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4.3.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Слабовидящие дети с легкой умственной отсталостью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928670"/>
            <a:ext cx="8568952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4. АООП НОО для слабовидящих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1809376035"/>
      </p:ext>
    </p:extLst>
  </p:cSld>
  <p:clrMapOvr>
    <a:masterClrMapping/>
  </p:clrMapOvr>
  <p:transition spd="slow"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216401"/>
              </p:ext>
            </p:extLst>
          </p:nvPr>
        </p:nvGraphicFramePr>
        <p:xfrm>
          <a:off x="467544" y="2492896"/>
          <a:ext cx="8229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5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5.1.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Дети с ФФНР или ФНР,  с ОНР 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-го уровней, дети с нарушениями чтения и письма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5.2.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Дети,</a:t>
                      </a:r>
                      <a:r>
                        <a:rPr lang="ru-RU" baseline="0" dirty="0"/>
                        <a:t> находящиеся на 2-м и 3-м уровне речевого развития (по Р.Е.Левиной), дети с тяжелыми нарушениями чтения и письма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5. АООП НОО для обучающихся с ТНР</a:t>
            </a:r>
          </a:p>
        </p:txBody>
      </p:sp>
    </p:spTree>
    <p:extLst>
      <p:ext uri="{BB962C8B-B14F-4D97-AF65-F5344CB8AC3E}">
        <p14:creationId xmlns:p14="http://schemas.microsoft.com/office/powerpoint/2010/main" val="20317100"/>
      </p:ext>
    </p:extLst>
  </p:cSld>
  <p:clrMapOvr>
    <a:masterClrMapping/>
  </p:clrMapOvr>
  <p:transition spd="slow"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663965"/>
              </p:ext>
            </p:extLst>
          </p:nvPr>
        </p:nvGraphicFramePr>
        <p:xfrm>
          <a:off x="467544" y="2636912"/>
          <a:ext cx="82296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6.1.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НОДА, имеющие уровень развития, близкий возрастной норме, и опыт</a:t>
                      </a:r>
                      <a:r>
                        <a:rPr lang="ru-RU" baseline="0" dirty="0"/>
                        <a:t> общения со здоровыми сверстниками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НОДА, имеющие негрубую задержку психического развития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НОДА,</a:t>
                      </a:r>
                      <a:r>
                        <a:rPr lang="ru-RU" baseline="0" dirty="0"/>
                        <a:t> имеющие легкую умственную отсталость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Дети с НОДА, имеющие ТМНР: умственную отсталость в умеренной, тяжелой или глубокой степени, сенсорную,</a:t>
                      </a:r>
                      <a:r>
                        <a:rPr lang="ru-RU" baseline="0" dirty="0"/>
                        <a:t> эмоционально-волевую патологию, соматические расстройства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6. АООН НОО для обучающихся с НОДА</a:t>
            </a:r>
          </a:p>
        </p:txBody>
      </p:sp>
    </p:spTree>
    <p:extLst>
      <p:ext uri="{BB962C8B-B14F-4D97-AF65-F5344CB8AC3E}">
        <p14:creationId xmlns:p14="http://schemas.microsoft.com/office/powerpoint/2010/main" val="1707826690"/>
      </p:ext>
    </p:extLst>
  </p:cSld>
  <p:clrMapOvr>
    <a:masterClrMapping/>
  </p:clrMapOvr>
  <p:transition spd="slow"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089025"/>
              </p:ext>
            </p:extLst>
          </p:nvPr>
        </p:nvGraphicFramePr>
        <p:xfrm>
          <a:off x="467544" y="2708920"/>
          <a:ext cx="8229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5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7.1.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Дети, у которых отмечаются трудности произвольной </a:t>
                      </a:r>
                      <a:r>
                        <a:rPr lang="ru-RU" dirty="0" err="1"/>
                        <a:t>саморегуляции</a:t>
                      </a:r>
                      <a:r>
                        <a:rPr lang="ru-RU" dirty="0"/>
                        <a:t> в условиях деятельности и организованного поведения, устойчивые признаки общей социально-эмоциональной незрелости или легкой</a:t>
                      </a:r>
                      <a:r>
                        <a:rPr lang="ru-RU" baseline="0" dirty="0"/>
                        <a:t> органической недостаточности ЦНС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7.2.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ЗПР, имеющие уровень развития ниже возрастной нормы, нарушения внимания, восприятия, памяти и других</a:t>
                      </a:r>
                      <a:r>
                        <a:rPr lang="ru-RU" baseline="0" dirty="0"/>
                        <a:t> познавательных процессов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7. АООП НОО для обучающихся с ЗПР</a:t>
            </a:r>
          </a:p>
        </p:txBody>
      </p:sp>
    </p:spTree>
    <p:extLst>
      <p:ext uri="{BB962C8B-B14F-4D97-AF65-F5344CB8AC3E}">
        <p14:creationId xmlns:p14="http://schemas.microsoft.com/office/powerpoint/2010/main" val="1589681548"/>
      </p:ext>
    </p:extLst>
  </p:cSld>
  <p:clrMapOvr>
    <a:masterClrMapping/>
  </p:clrMapOvr>
  <p:transition spd="slow"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8.1.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РАС, имеющие формально сопоставимый</a:t>
                      </a:r>
                      <a:r>
                        <a:rPr lang="ru-RU" baseline="0" dirty="0"/>
                        <a:t> с нормой уровень психического развития и опыт подготовки к школе в группе детей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8.2.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РАС,</a:t>
                      </a:r>
                      <a:r>
                        <a:rPr lang="ru-RU" baseline="0" dirty="0"/>
                        <a:t> имеющие менее высокие интеллектуальные способности или не имеющие опыта подготовки к школьному обучению в группе сверстников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РАС, сочетающиеся с легкой умственной отсталостью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8.4.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РАС, осложненными умственной</a:t>
                      </a:r>
                      <a:r>
                        <a:rPr lang="ru-RU" baseline="0" dirty="0"/>
                        <a:t> отсталостью умеренной, тяжелой, глубокой степени и ТМНР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8. АООП НОО для обучающихся с РАС</a:t>
            </a:r>
          </a:p>
        </p:txBody>
      </p:sp>
    </p:spTree>
    <p:extLst>
      <p:ext uri="{BB962C8B-B14F-4D97-AF65-F5344CB8AC3E}">
        <p14:creationId xmlns:p14="http://schemas.microsoft.com/office/powerpoint/2010/main" val="1465277236"/>
      </p:ext>
    </p:extLst>
  </p:cSld>
  <p:clrMapOvr>
    <a:masterClrMapping/>
  </p:clrMapOvr>
  <p:transition spd="slow"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194594"/>
              </p:ext>
            </p:extLst>
          </p:nvPr>
        </p:nvGraphicFramePr>
        <p:xfrm>
          <a:off x="467544" y="2420888"/>
          <a:ext cx="8229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 с легкой умственной отсталостью, готовые к эмоциональному и коммуникативному взаимодействию со сверстниками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Дети, обнаружившие интеллектуальное и психофизическое недоразвитие в умеренной, тяжелой или глубокой степени в сочетании с локальными или системными нарушениями зрения, слуха, ОДА, РАС, расстройствами эмоционально-волевой сферы и т.д.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78595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АООП НОО обучающихся </a:t>
            </a:r>
            <a:b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 умственной отсталостью (интеллектуальными нарушениями)</a:t>
            </a:r>
          </a:p>
        </p:txBody>
      </p:sp>
    </p:spTree>
    <p:extLst>
      <p:ext uri="{BB962C8B-B14F-4D97-AF65-F5344CB8AC3E}">
        <p14:creationId xmlns:p14="http://schemas.microsoft.com/office/powerpoint/2010/main" val="2946249232"/>
      </p:ext>
    </p:extLst>
  </p:cSld>
  <p:clrMapOvr>
    <a:masterClrMapping/>
  </p:clrMapOvr>
  <p:transition spd="slow"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Структурные элементы АДОП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/>
              <a:t>Раздел 1. Комплекс основных характеристик образования.</a:t>
            </a:r>
          </a:p>
          <a:p>
            <a:pPr>
              <a:buNone/>
            </a:pPr>
            <a:endParaRPr lang="ru-RU" sz="1800" dirty="0"/>
          </a:p>
          <a:p>
            <a:r>
              <a:rPr lang="ru-RU" sz="1800" dirty="0"/>
              <a:t>Пояснительная записка (общая характеристика программы).</a:t>
            </a:r>
          </a:p>
          <a:p>
            <a:r>
              <a:rPr lang="ru-RU" sz="1800" dirty="0"/>
              <a:t>Цель и задачи программы.</a:t>
            </a:r>
          </a:p>
          <a:p>
            <a:r>
              <a:rPr lang="ru-RU" sz="1800" dirty="0"/>
              <a:t>Содержание программы: учебный план, содержание учебного плана.</a:t>
            </a:r>
          </a:p>
          <a:p>
            <a:r>
              <a:rPr lang="ru-RU" sz="1800" dirty="0"/>
              <a:t>Планируемые результаты.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/>
              <a:t>Раздел 2. Комплекс организационно-педагогических условий.</a:t>
            </a:r>
          </a:p>
          <a:p>
            <a:pPr>
              <a:buNone/>
            </a:pPr>
            <a:endParaRPr lang="ru-RU" sz="1800" dirty="0"/>
          </a:p>
          <a:p>
            <a:r>
              <a:rPr lang="ru-RU" sz="1800" dirty="0"/>
              <a:t>Формы аттестации</a:t>
            </a:r>
          </a:p>
          <a:p>
            <a:r>
              <a:rPr lang="ru-RU" sz="1800" dirty="0"/>
              <a:t>Оценочные материалы</a:t>
            </a:r>
          </a:p>
          <a:p>
            <a:r>
              <a:rPr lang="ru-RU" sz="1800" dirty="0"/>
              <a:t>Условия реализации программы (материально-техническое, кадровое, информационное обеспечение).</a:t>
            </a:r>
          </a:p>
          <a:p>
            <a:r>
              <a:rPr lang="ru-RU" sz="1800" dirty="0"/>
              <a:t>Методические материалы.</a:t>
            </a:r>
          </a:p>
          <a:p>
            <a:r>
              <a:rPr lang="ru-RU" sz="1800" dirty="0"/>
              <a:t>Рабочие программы учебных предметов, курсов, дисциплин (модулей).</a:t>
            </a:r>
          </a:p>
          <a:p>
            <a:r>
              <a:rPr lang="ru-RU" sz="1800" dirty="0"/>
              <a:t>Календарный учебный график</a:t>
            </a:r>
          </a:p>
          <a:p>
            <a:r>
              <a:rPr lang="ru-RU" sz="1800" dirty="0"/>
              <a:t>Список литературы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29684" cy="654032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Титульный лист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71546"/>
            <a:ext cx="8715436" cy="5286412"/>
          </a:xfrm>
        </p:spPr>
        <p:txBody>
          <a:bodyPr>
            <a:noAutofit/>
          </a:bodyPr>
          <a:lstStyle/>
          <a:p>
            <a:r>
              <a:rPr lang="ru-RU" sz="3200" dirty="0"/>
              <a:t>Вид программы (общеразвивающая, </a:t>
            </a:r>
            <a:r>
              <a:rPr lang="ru-RU" sz="3200" dirty="0" err="1"/>
              <a:t>предпрофессиональная</a:t>
            </a:r>
            <a:r>
              <a:rPr lang="ru-RU" sz="3200" dirty="0"/>
              <a:t>)</a:t>
            </a:r>
          </a:p>
          <a:p>
            <a:r>
              <a:rPr lang="ru-RU" dirty="0"/>
              <a:t>Подвид программы (адаптированная, </a:t>
            </a:r>
            <a:r>
              <a:rPr lang="ru-RU" dirty="0" err="1"/>
              <a:t>разноуровневая</a:t>
            </a:r>
            <a:r>
              <a:rPr lang="ru-RU" dirty="0"/>
              <a:t>, модульная, сетевая, с применением дистанционных технологий)</a:t>
            </a:r>
          </a:p>
          <a:p>
            <a:r>
              <a:rPr lang="ru-RU" sz="3200" dirty="0"/>
              <a:t>Уровень программы (стартовый, базовый, углублённый)</a:t>
            </a:r>
          </a:p>
          <a:p>
            <a:r>
              <a:rPr lang="ru-RU" dirty="0"/>
              <a:t>Направленность программы </a:t>
            </a:r>
            <a:r>
              <a:rPr lang="ru-RU" sz="2400" dirty="0"/>
              <a:t>(техническая, </a:t>
            </a:r>
            <a:r>
              <a:rPr lang="ru-RU" sz="2400" dirty="0" err="1"/>
              <a:t>естественно-научная</a:t>
            </a:r>
            <a:r>
              <a:rPr lang="ru-RU" sz="2400" dirty="0"/>
              <a:t>, физкультурно-спортивная, художественная, туристско-краеведческая, социально-педагогическая)</a:t>
            </a:r>
          </a:p>
        </p:txBody>
      </p:sp>
    </p:spTree>
    <p:extLst>
      <p:ext uri="{BB962C8B-B14F-4D97-AF65-F5344CB8AC3E}">
        <p14:creationId xmlns:p14="http://schemas.microsoft.com/office/powerpoint/2010/main" val="3532289176"/>
      </p:ext>
    </p:extLst>
  </p:cSld>
  <p:clrMapOvr>
    <a:masterClrMapping/>
  </p:clrMapOvr>
  <p:transition spd="slow"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7643866" cy="5019692"/>
          </a:xfrm>
        </p:spPr>
        <p:txBody>
          <a:bodyPr>
            <a:normAutofit/>
          </a:bodyPr>
          <a:lstStyle/>
          <a:p>
            <a:r>
              <a:rPr lang="ru-RU" dirty="0"/>
              <a:t>АДОП разрабатывается </a:t>
            </a:r>
            <a:r>
              <a:rPr lang="ru-RU" u="sng" dirty="0"/>
              <a:t>не на одного ребёнка, а на группу обучающихся</a:t>
            </a:r>
          </a:p>
          <a:p>
            <a:endParaRPr lang="ru-RU" u="sng" dirty="0"/>
          </a:p>
          <a:p>
            <a:pPr lvl="1"/>
            <a:r>
              <a:rPr lang="ru-RU" dirty="0"/>
              <a:t>одной нозологической группы</a:t>
            </a:r>
          </a:p>
          <a:p>
            <a:pPr lvl="1"/>
            <a:r>
              <a:rPr lang="ru-RU" dirty="0"/>
              <a:t>конкретного уровня развития</a:t>
            </a:r>
          </a:p>
          <a:p>
            <a:pPr lvl="1" algn="ctr">
              <a:buNone/>
            </a:pPr>
            <a:endParaRPr lang="ru-RU" dirty="0"/>
          </a:p>
          <a:p>
            <a:pPr lvl="1" algn="ctr">
              <a:buNone/>
            </a:pPr>
            <a:r>
              <a:rPr lang="ru-RU" dirty="0"/>
              <a:t>в виду этого </a:t>
            </a:r>
            <a:r>
              <a:rPr lang="ru-RU" u="sng" dirty="0"/>
              <a:t>нигде не указываются персональные данные детей!!!</a:t>
            </a:r>
          </a:p>
        </p:txBody>
      </p:sp>
    </p:spTree>
    <p:extLst>
      <p:ext uri="{BB962C8B-B14F-4D97-AF65-F5344CB8AC3E}">
        <p14:creationId xmlns:p14="http://schemas.microsoft.com/office/powerpoint/2010/main" val="3273964436"/>
      </p:ext>
    </p:extLst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772400" cy="214314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Обучающийся с ограниченными возможностями здоровья</a:t>
            </a:r>
            <a:br>
              <a:rPr lang="ru-RU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(Федеральный закон от 29.12.2012 N 273-ФЗ «Об образовании в Российской Федерации»)  ст. 2 п. 16</a:t>
            </a:r>
            <a:br>
              <a:rPr lang="ru-RU" sz="2000" b="1" dirty="0"/>
            </a:br>
            <a:endParaRPr lang="ru-RU" b="1" i="1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714620"/>
            <a:ext cx="8258204" cy="3090866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ru-RU" sz="3200" b="1" dirty="0"/>
              <a:t>физическое  лицо,  имеющее  недостатки  в  физическом  и  (или) психологическом  развитии,  подтвержденные  </a:t>
            </a:r>
            <a:r>
              <a:rPr lang="ru-RU" sz="3200" b="1" dirty="0" err="1"/>
              <a:t>психолого-медико-педагогической</a:t>
            </a:r>
            <a:r>
              <a:rPr lang="ru-RU" sz="3200" b="1" dirty="0"/>
              <a:t> комиссией и препятствующие получению образования без создания  специальных  условий</a:t>
            </a:r>
          </a:p>
        </p:txBody>
      </p:sp>
    </p:spTree>
    <p:extLst>
      <p:ext uri="{BB962C8B-B14F-4D97-AF65-F5344CB8AC3E}">
        <p14:creationId xmlns:p14="http://schemas.microsoft.com/office/powerpoint/2010/main" val="2615842714"/>
      </p:ext>
    </p:extLst>
  </p:cSld>
  <p:clrMapOvr>
    <a:masterClrMapping/>
  </p:clrMapOvr>
  <p:transition spd="slow"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42918"/>
            <a:ext cx="7086624" cy="868346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Содержание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785926"/>
            <a:ext cx="7786742" cy="4233874"/>
          </a:xfrm>
        </p:spPr>
        <p:txBody>
          <a:bodyPr>
            <a:normAutofit/>
          </a:bodyPr>
          <a:lstStyle/>
          <a:p>
            <a:r>
              <a:rPr lang="ru-RU" dirty="0"/>
              <a:t>В содержании указываются основные разделы и подразделы программы</a:t>
            </a:r>
          </a:p>
          <a:p>
            <a:pPr algn="ctr">
              <a:buNone/>
            </a:pPr>
            <a:r>
              <a:rPr lang="ru-RU" u="sng" dirty="0"/>
              <a:t>с точным указанием страниц!!!</a:t>
            </a:r>
          </a:p>
          <a:p>
            <a:pPr algn="ctr">
              <a:buNone/>
            </a:pPr>
            <a:endParaRPr lang="ru-RU" u="sng" dirty="0"/>
          </a:p>
          <a:p>
            <a:r>
              <a:rPr lang="ru-RU" dirty="0"/>
              <a:t>Структура АДОП полностью соответствует таковой, приведённой на слайде 17 данной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2071525160"/>
      </p:ext>
    </p:extLst>
  </p:cSld>
  <p:clrMapOvr>
    <a:masterClrMapping/>
  </p:clrMapOvr>
  <p:transition spd="slow"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7786742" cy="466250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r>
              <a:rPr lang="ru-RU" dirty="0"/>
              <a:t>Все утверждения общего характера конкретизируются относительно специфики организационно-педагогических и методических условий реализации УВП в данной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2071525160"/>
      </p:ext>
    </p:extLst>
  </p:cSld>
  <p:clrMapOvr>
    <a:masterClrMapping/>
  </p:clrMapOvr>
  <p:transition spd="slow">
    <p:wheel spokes="8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58246" cy="2143140"/>
          </a:xfrm>
        </p:spPr>
        <p:txBody>
          <a:bodyPr>
            <a:noAutofit/>
          </a:bodyPr>
          <a:lstStyle/>
          <a:p>
            <a:r>
              <a:rPr lang="ru-RU" sz="3200" b="1" i="1" u="sng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Разделы и подразделы АДОП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1 Комплекс основных характеристик образования 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Пояснительная записка (общая характеристика программы)</a:t>
            </a:r>
            <a:endParaRPr lang="ru-RU" sz="3200" b="1" i="1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500306"/>
            <a:ext cx="8001056" cy="4143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Актуальность программы – документы, в соответствии с которыми разработана программа, краткое описание её своевременности, современности и </a:t>
            </a:r>
            <a:r>
              <a:rPr lang="ru-RU" sz="2800" dirty="0">
                <a:solidFill>
                  <a:srgbClr val="FF0000"/>
                </a:solidFill>
              </a:rPr>
              <a:t>значимости для детей конкретной нозологической группы.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Особенности программы – основные характеристики программы – </a:t>
            </a:r>
            <a:r>
              <a:rPr lang="ru-RU" sz="2800" dirty="0">
                <a:solidFill>
                  <a:srgbClr val="FF0000"/>
                </a:solidFill>
              </a:rPr>
              <a:t>как она адаптирована – её отличие от подобных дополнительных </a:t>
            </a:r>
            <a:r>
              <a:rPr lang="ru-RU" sz="2800" dirty="0" err="1">
                <a:solidFill>
                  <a:srgbClr val="FF0000"/>
                </a:solidFill>
              </a:rPr>
              <a:t>общеразвивающих</a:t>
            </a:r>
            <a:r>
              <a:rPr lang="ru-RU" sz="2800" dirty="0">
                <a:solidFill>
                  <a:srgbClr val="FF0000"/>
                </a:solidFill>
              </a:rPr>
              <a:t> программ.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215238" cy="1428760"/>
          </a:xfrm>
        </p:spPr>
        <p:txBody>
          <a:bodyPr>
            <a:noAutofit/>
          </a:bodyPr>
          <a:lstStyle/>
          <a:p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1 Комплекс основных характеристик образования 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Цель и задачи программы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071678"/>
            <a:ext cx="8001056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Цель – это предполагаемый результат реализации программы, </a:t>
            </a:r>
            <a:r>
              <a:rPr lang="ru-RU" sz="2800" dirty="0">
                <a:solidFill>
                  <a:srgbClr val="FF0000"/>
                </a:solidFill>
              </a:rPr>
              <a:t>с учётом коррекционно-развивающего компонента.</a:t>
            </a:r>
          </a:p>
          <a:p>
            <a:pPr>
              <a:buNone/>
            </a:pPr>
            <a:r>
              <a:rPr lang="ru-RU" sz="2800" dirty="0"/>
              <a:t>Задачи – «подцели», ориентированные на достижение цели реализации программы – шаги, предусматривающие достижение личностных, </a:t>
            </a:r>
            <a:r>
              <a:rPr lang="ru-RU" sz="2800" dirty="0" err="1"/>
              <a:t>метапредметных</a:t>
            </a:r>
            <a:r>
              <a:rPr lang="ru-RU" sz="2800" dirty="0"/>
              <a:t> и </a:t>
            </a:r>
            <a:r>
              <a:rPr lang="ru-RU" sz="2800" dirty="0">
                <a:solidFill>
                  <a:srgbClr val="FF0000"/>
                </a:solidFill>
              </a:rPr>
              <a:t>коррекционно-развивающих результатов</a:t>
            </a:r>
            <a:r>
              <a:rPr lang="ru-RU" sz="2800" dirty="0"/>
              <a:t>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1 Комплекс основных характеристик образования </a:t>
            </a:r>
            <a:b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Содержание программы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329642" cy="492922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/>
              <a:t>Учебный план (сетка) – оформляется в виде таблицы, составляется на каждый год обучения. УТП содержит перечень разделов (модулей) и тем, определяет их последовательность, количество часов по каждому разделу (модулю) и теме с указанием теоретических и практических занятий, а также форм аттестации и контроля. Количество часов в УТП указывается из расчёта на одну группу. </a:t>
            </a:r>
            <a:r>
              <a:rPr lang="ru-RU" sz="2400" dirty="0">
                <a:solidFill>
                  <a:srgbClr val="FF0000"/>
                </a:solidFill>
              </a:rPr>
              <a:t>Коррекционные курсы должны быть выделены отдельной строкой.</a:t>
            </a:r>
          </a:p>
          <a:p>
            <a:r>
              <a:rPr lang="ru-RU" sz="2400" dirty="0"/>
              <a:t>Содержание учебного (тематического) плана – реферативное (краткое) описание разделов (модулей) и тем программы в соответствии с учебным (тематическим) планом. В данном подразделе кратко описываются виды деятельности на занятии: </a:t>
            </a:r>
            <a:r>
              <a:rPr lang="ru-RU" sz="2400" b="1" i="1" dirty="0"/>
              <a:t>теория</a:t>
            </a:r>
            <a:r>
              <a:rPr lang="ru-RU" sz="2400" dirty="0"/>
              <a:t> (лекция, семинар, дискуссия, круглый стол, консультация и т.п.) и </a:t>
            </a:r>
            <a:r>
              <a:rPr lang="ru-RU" sz="2400" b="1" i="1" dirty="0"/>
              <a:t>практика</a:t>
            </a:r>
            <a:r>
              <a:rPr lang="ru-RU" sz="2400" dirty="0"/>
              <a:t> (практическая работа, лабораторная работа, самостоятельная работа, соревнование, игра, экскурсия и т.п.).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rmAutofit/>
          </a:bodyPr>
          <a:lstStyle/>
          <a:p>
            <a:r>
              <a:rPr lang="ru-RU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Сетка учебного плана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7758138" cy="42687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«Учебный план, календарный учебный график» должен содержать сетку часов учебного плана с включением часов по коррекционно-развивающей области.</a:t>
            </a:r>
          </a:p>
          <a:p>
            <a:pPr lvl="0"/>
            <a:r>
              <a:rPr lang="ru-RU" dirty="0"/>
              <a:t>В сетке учебного плана </a:t>
            </a:r>
            <a:r>
              <a:rPr lang="ru-RU" u="sng" dirty="0"/>
              <a:t>должны быть конкретизированы часы</a:t>
            </a:r>
            <a:r>
              <a:rPr lang="ru-RU" dirty="0"/>
              <a:t>, отводимые на коррекционно-развивающие занятия, указаны курсы, которыми они представлены и количество часов, отводимое на каждый из курсов.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023164"/>
      </p:ext>
    </p:extLst>
  </p:cSld>
  <p:clrMapOvr>
    <a:masterClrMapping/>
  </p:clrMapOvr>
  <p:transition spd="slow">
    <p:wheel spokes="8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215238" cy="1428760"/>
          </a:xfrm>
        </p:spPr>
        <p:txBody>
          <a:bodyPr>
            <a:noAutofit/>
          </a:bodyPr>
          <a:lstStyle/>
          <a:p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1 Комплекс основных характеристик образования 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Планируемые 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857364"/>
            <a:ext cx="8001056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Требования к личностным, </a:t>
            </a:r>
            <a:r>
              <a:rPr lang="ru-RU" sz="2400" dirty="0" err="1"/>
              <a:t>метапредметным</a:t>
            </a:r>
            <a:r>
              <a:rPr lang="ru-RU" sz="2400" dirty="0"/>
              <a:t> и предметным результатам (или компетенциям), которые должен приобрести обучающийся в процессе освоения программы, </a:t>
            </a:r>
            <a:r>
              <a:rPr lang="ru-RU" sz="2400" dirty="0">
                <a:solidFill>
                  <a:srgbClr val="FF0000"/>
                </a:solidFill>
              </a:rPr>
              <a:t>с учётом коррекционного компонента</a:t>
            </a:r>
            <a:r>
              <a:rPr lang="ru-RU" sz="2400" dirty="0"/>
              <a:t>.</a:t>
            </a:r>
          </a:p>
          <a:p>
            <a:pPr>
              <a:buNone/>
            </a:pPr>
            <a:r>
              <a:rPr lang="ru-RU" sz="2400" dirty="0"/>
              <a:t>Формулируются исходя из целей и задач программы.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</a:rPr>
              <a:t>В коррекционно-развивающем компоненте могут быть указаны особенности когнитивной деятельности (формирование познавательных процессов), личностных результатов (формирование регулятивных действий) или личностные качества обучающихся.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429684" cy="1428760"/>
          </a:xfrm>
        </p:spPr>
        <p:txBody>
          <a:bodyPr>
            <a:noAutofit/>
          </a:bodyPr>
          <a:lstStyle/>
          <a:p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2 Комплекс организационно-педагогических условий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Формы аттестации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571744"/>
            <a:ext cx="7715304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Формы отслеживания и фиксации результатов (дневник наблюдений, журнал посещаемости, материал анкетирования или диагностика, </a:t>
            </a:r>
            <a:r>
              <a:rPr lang="ru-RU" sz="2400" dirty="0" err="1"/>
              <a:t>портфолио</a:t>
            </a:r>
            <a:r>
              <a:rPr lang="ru-RU" sz="2400" dirty="0"/>
              <a:t>, отзывы детей и родителей). </a:t>
            </a:r>
            <a:r>
              <a:rPr lang="ru-RU" sz="2400" dirty="0">
                <a:solidFill>
                  <a:srgbClr val="FF0000"/>
                </a:solidFill>
              </a:rPr>
              <a:t>С учётом </a:t>
            </a:r>
            <a:r>
              <a:rPr lang="ru-RU" sz="2400" dirty="0" err="1">
                <a:solidFill>
                  <a:srgbClr val="FF0000"/>
                </a:solidFill>
              </a:rPr>
              <a:t>дефицитарных</a:t>
            </a:r>
            <a:r>
              <a:rPr lang="ru-RU" sz="2400" dirty="0">
                <a:solidFill>
                  <a:srgbClr val="FF0000"/>
                </a:solidFill>
              </a:rPr>
              <a:t> функций.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/>
              <a:t>Формы предъявления и демонстрации результатов (справка по итогам анкетирования, выставка, защита творческих работ, открытое занятие, </a:t>
            </a:r>
            <a:r>
              <a:rPr lang="ru-RU" sz="2400" dirty="0" err="1"/>
              <a:t>портфолио</a:t>
            </a:r>
            <a:r>
              <a:rPr lang="ru-RU" sz="2400" dirty="0"/>
              <a:t>)</a:t>
            </a:r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29684" cy="1428760"/>
          </a:xfrm>
        </p:spPr>
        <p:txBody>
          <a:bodyPr>
            <a:noAutofit/>
          </a:bodyPr>
          <a:lstStyle/>
          <a:p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2 Комплекс организационно-педагогических условий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Оценочные материалы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643182"/>
            <a:ext cx="7715304" cy="4000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Это комплекс оценочных средств, обеспечивающих оценку достижений (планируемых результатов) обучающихся.</a:t>
            </a:r>
          </a:p>
          <a:p>
            <a:pPr>
              <a:buNone/>
            </a:pPr>
            <a:r>
              <a:rPr lang="ru-RU" sz="2400" dirty="0"/>
              <a:t>Диагностические методики, используемые для оценки личностных, </a:t>
            </a:r>
            <a:r>
              <a:rPr lang="ru-RU" sz="2400" dirty="0" err="1"/>
              <a:t>метапредметных</a:t>
            </a:r>
            <a:r>
              <a:rPr lang="ru-RU" sz="2400" dirty="0"/>
              <a:t>, предметных и </a:t>
            </a:r>
            <a:r>
              <a:rPr lang="ru-RU" sz="2400" dirty="0">
                <a:solidFill>
                  <a:srgbClr val="FF0000"/>
                </a:solidFill>
              </a:rPr>
              <a:t>коррекционно-развивающих результатов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29684" cy="1643074"/>
          </a:xfrm>
        </p:spPr>
        <p:txBody>
          <a:bodyPr>
            <a:noAutofit/>
          </a:bodyPr>
          <a:lstStyle/>
          <a:p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2 Комплекс организационно-педагогических условий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Методические материалы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714620"/>
            <a:ext cx="7572428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Перечень методических и дидактических материалов, необходимых для работы на занятиях и самостоятельной работы, раздаточные материалы, перечень типовых заданий)</a:t>
            </a:r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24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Федеральный закон от 29.12.2012 N 273-ФЗ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«Об образовании в Российской Федерации»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2864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rgbClr val="005000"/>
                </a:solidFill>
                <a:latin typeface="Bookman Old Style" pitchFamily="18" charset="0"/>
              </a:rPr>
              <a:t>ст. 79</a:t>
            </a:r>
          </a:p>
          <a:p>
            <a:pPr marL="0" indent="0">
              <a:buNone/>
            </a:pPr>
            <a:r>
              <a:rPr lang="ru-RU" sz="3600" b="1" i="1" dirty="0">
                <a:solidFill>
                  <a:srgbClr val="005000"/>
                </a:solidFill>
                <a:latin typeface="Bookman Old Style" pitchFamily="18" charset="0"/>
              </a:rPr>
              <a:t>Организация получения образования обучающимися с ограниченными возможностями здоровья</a:t>
            </a:r>
          </a:p>
          <a:p>
            <a:pPr marL="0" indent="0">
              <a:buNone/>
            </a:pPr>
            <a:r>
              <a:rPr lang="ru-RU" sz="3600" b="1" i="1" dirty="0">
                <a:solidFill>
                  <a:srgbClr val="005000"/>
                </a:solidFill>
                <a:latin typeface="Bookman Old Style" pitchFamily="18" charset="0"/>
              </a:rPr>
              <a:t>п. 3</a:t>
            </a:r>
          </a:p>
          <a:p>
            <a:pPr marL="0" indent="0">
              <a:buNone/>
            </a:pPr>
            <a:r>
              <a:rPr lang="ru-RU" b="1" dirty="0"/>
              <a:t>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обучения, воспитания и развития таких обучающихся, включающие в себя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u="sng" dirty="0">
                <a:solidFill>
                  <a:srgbClr val="CC0000"/>
                </a:solidFill>
              </a:rPr>
              <a:t>использование специальных образовательных программ</a:t>
            </a:r>
            <a:r>
              <a:rPr lang="ru-RU" b="1" dirty="0"/>
              <a:t>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предоставление услуг ассистента (помощника), оказывающего обучающимся необходимую техническую помощь,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проведение групповых и индивидуальных коррекционных занятий,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обеспечение доступа в здания организаций, осуществляющих образовательную деятельность,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и другие условия, без которых невозможно или затруднено освоение образовательных программ обучающимися с ограниченными возможностями здоровья.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29684" cy="1643074"/>
          </a:xfrm>
        </p:spPr>
        <p:txBody>
          <a:bodyPr>
            <a:noAutofit/>
          </a:bodyPr>
          <a:lstStyle/>
          <a:p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2 Комплекс организационно-педагогических условий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Рабочие программы учебных предметов, курсов, дисциплин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714620"/>
            <a:ext cx="7572428" cy="392909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/>
              <a:t>Рабочие программы модуля, курса, дисциплины, предмета АДОП содержат планируемые результаты, календарный тематический план с определением основных видов учебной деятельности обучающихся и календарный учебный график.</a:t>
            </a:r>
          </a:p>
          <a:p>
            <a:pPr>
              <a:buNone/>
            </a:pPr>
            <a:r>
              <a:rPr lang="ru-RU" sz="2800" dirty="0"/>
              <a:t>Рабочая программа разрабатывается на учебный год под конкретную учебную группу с учётом особенностей и возможностей учащихся и условий её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29684" cy="1643074"/>
          </a:xfrm>
        </p:spPr>
        <p:txBody>
          <a:bodyPr>
            <a:noAutofit/>
          </a:bodyPr>
          <a:lstStyle/>
          <a:p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2 Комплекс организационно-педагогических условий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Календарный учебный график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214554"/>
            <a:ext cx="7572428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Составляется на 1 год и для каждой группы.</a:t>
            </a:r>
          </a:p>
          <a:p>
            <a:pPr>
              <a:buNone/>
            </a:pPr>
            <a:r>
              <a:rPr lang="ru-RU" sz="2800" dirty="0"/>
              <a:t>Определяет количество учебных недель, учебных дней, продолжительность каникул, экскурсионные и выездные занятия (сессии) – даты начала и окончания занятий по программе.</a:t>
            </a:r>
          </a:p>
          <a:p>
            <a:pPr>
              <a:buNone/>
            </a:pPr>
            <a:r>
              <a:rPr lang="ru-RU" sz="2800" dirty="0"/>
              <a:t>КУГ можно оформить как приложение к АДОП или в составе рабочей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429684" cy="1643074"/>
          </a:xfrm>
        </p:spPr>
        <p:txBody>
          <a:bodyPr>
            <a:noAutofit/>
          </a:bodyPr>
          <a:lstStyle/>
          <a:p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Раздел 2 Комплекс организационно-педагогических условий</a:t>
            </a:r>
            <a:b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Список литературы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214554"/>
            <a:ext cx="7572428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Список литературы для педагогов</a:t>
            </a:r>
          </a:p>
          <a:p>
            <a:pPr>
              <a:buNone/>
            </a:pPr>
            <a:r>
              <a:rPr lang="ru-RU" sz="2800" dirty="0"/>
              <a:t>Список литературы для обучающихся и родителей</a:t>
            </a:r>
          </a:p>
          <a:p>
            <a:pPr>
              <a:buNone/>
            </a:pPr>
            <a:r>
              <a:rPr lang="ru-RU" sz="2800" dirty="0"/>
              <a:t>*</a:t>
            </a:r>
            <a:r>
              <a:rPr lang="ru-RU" sz="2800" dirty="0">
                <a:solidFill>
                  <a:srgbClr val="FF0000"/>
                </a:solidFill>
              </a:rPr>
              <a:t>в том числе специальной литературы по тематике особенностей обучающихся с ОВЗ (конкретной нозологической группы, для которой предназначена программа.</a:t>
            </a:r>
          </a:p>
        </p:txBody>
      </p:sp>
    </p:spTree>
    <p:extLst>
      <p:ext uri="{BB962C8B-B14F-4D97-AF65-F5344CB8AC3E}">
        <p14:creationId xmlns:p14="http://schemas.microsoft.com/office/powerpoint/2010/main" val="2900883466"/>
      </p:ext>
    </p:extLst>
  </p:cSld>
  <p:clrMapOvr>
    <a:masterClrMapping/>
  </p:clrMapOvr>
  <p:transition spd="slow">
    <p:wheel spokes="8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Система условий реализации АДОП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ru-RU" dirty="0"/>
              <a:t>Кадровые условия</a:t>
            </a:r>
          </a:p>
          <a:p>
            <a:r>
              <a:rPr lang="ru-RU" dirty="0"/>
              <a:t>Финансовые условия</a:t>
            </a:r>
          </a:p>
          <a:p>
            <a:r>
              <a:rPr lang="ru-RU" dirty="0"/>
              <a:t>Материально-технические условия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143380"/>
            <a:ext cx="5286412" cy="200026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ru-RU" sz="4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1523568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40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Адаптированная программа</a:t>
            </a:r>
            <a:br>
              <a:rPr lang="ru-RU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2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(Федеральный закон от 29.12.2012 N 273-ФЗ «Об образовании в Российской Федерации»)  ст. 2 п. 28</a:t>
            </a:r>
            <a:br>
              <a:rPr lang="ru-RU" sz="2000" b="1" dirty="0"/>
            </a:br>
            <a:endParaRPr lang="ru-RU" b="1" i="1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857364"/>
            <a:ext cx="8258204" cy="4162436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ru-RU" sz="3200" b="1" dirty="0"/>
              <a:t>образовательная программа, адаптированная для обучения лиц с ограниченными возможностями здоровья с учетом особенностей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лиц</a:t>
            </a:r>
          </a:p>
        </p:txBody>
      </p:sp>
    </p:spTree>
    <p:extLst>
      <p:ext uri="{BB962C8B-B14F-4D97-AF65-F5344CB8AC3E}">
        <p14:creationId xmlns:p14="http://schemas.microsoft.com/office/powerpoint/2010/main" val="2615842714"/>
      </p:ext>
    </p:extLst>
  </p:cSld>
  <p:clrMapOvr>
    <a:masterClrMapping/>
  </p:clrMapOvr>
  <p:transition spd="slow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7772400" cy="796908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Нозологическая группа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000240"/>
            <a:ext cx="8258204" cy="4019560"/>
          </a:xfrm>
        </p:spPr>
        <p:txBody>
          <a:bodyPr>
            <a:normAutofit/>
          </a:bodyPr>
          <a:lstStyle/>
          <a:p>
            <a:r>
              <a:rPr lang="ru-RU" sz="3600" dirty="0"/>
              <a:t>Это группа болезней, имеющих </a:t>
            </a:r>
            <a:r>
              <a:rPr lang="ru-RU" sz="3600" u="sng" dirty="0"/>
              <a:t>сходную картину клинических проявлений</a:t>
            </a:r>
            <a:r>
              <a:rPr lang="ru-RU" sz="3600" dirty="0"/>
              <a:t>, причиной которых могут быть патологии разного генеза (происхождения), определяемые разными диагнозами.</a:t>
            </a:r>
          </a:p>
        </p:txBody>
      </p:sp>
    </p:spTree>
    <p:extLst>
      <p:ext uri="{BB962C8B-B14F-4D97-AF65-F5344CB8AC3E}">
        <p14:creationId xmlns:p14="http://schemas.microsoft.com/office/powerpoint/2010/main" val="2615842714"/>
      </p:ext>
    </p:extLst>
  </p:cSld>
  <p:clrMapOvr>
    <a:masterClrMapping/>
  </p:clrMapOvr>
  <p:transition spd="slow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Нозологические группы детей с ограниченными возможностями здоровья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8715436" cy="53578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Федеральный закон от 29.12.2012 N 273-ФЗ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</a:rPr>
              <a:t>«Об образовании в Российской Федерации»</a:t>
            </a:r>
            <a:endParaRPr lang="ru-RU" sz="2000" b="1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b="1" u="sng" dirty="0"/>
              <a:t>ст. 79</a:t>
            </a:r>
          </a:p>
          <a:p>
            <a:pPr marL="0" indent="0">
              <a:buNone/>
            </a:pPr>
            <a:r>
              <a:rPr lang="ru-RU" sz="2000" b="1" u="sng" dirty="0"/>
              <a:t>Организация получения образования обучающимися с ограниченными возможностями здоровья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глухие;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слабослышащие;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слепые;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слабовидящие;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с тяжелыми нарушениями речи;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с нарушениями опорно-двигательного аппарата;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с задержкой психического развития;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с расстройствами </a:t>
            </a:r>
            <a:r>
              <a:rPr lang="ru-RU" sz="2000" b="1" dirty="0" err="1"/>
              <a:t>аутистического</a:t>
            </a:r>
            <a:r>
              <a:rPr lang="ru-RU" sz="2000" b="1" dirty="0"/>
              <a:t> спектра;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/>
              <a:t>с умственной отсталостью (интеллектуальными нарушениями)</a:t>
            </a:r>
          </a:p>
        </p:txBody>
      </p:sp>
    </p:spTree>
    <p:extLst>
      <p:ext uri="{BB962C8B-B14F-4D97-AF65-F5344CB8AC3E}">
        <p14:creationId xmlns:p14="http://schemas.microsoft.com/office/powerpoint/2010/main" val="4286442029"/>
      </p:ext>
    </p:extLst>
  </p:cSld>
  <p:clrMapOvr>
    <a:masterClrMapping/>
  </p:clrMapOvr>
  <p:transition spd="slow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Варианты модификации (адаптации) программ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401080" cy="4268799"/>
          </a:xfrm>
        </p:spPr>
        <p:txBody>
          <a:bodyPr>
            <a:normAutofit fontScale="92500"/>
          </a:bodyPr>
          <a:lstStyle/>
          <a:p>
            <a:r>
              <a:rPr lang="ru-RU" dirty="0"/>
              <a:t>Модификация в части условий (архитектурная и предметная среда, субъектное окружение)</a:t>
            </a:r>
          </a:p>
          <a:p>
            <a:r>
              <a:rPr lang="ru-RU" dirty="0"/>
              <a:t>Модификация в части сроков освоения программы (пролонгация – удлинение) срока</a:t>
            </a:r>
          </a:p>
          <a:p>
            <a:r>
              <a:rPr lang="ru-RU" dirty="0"/>
              <a:t>Модификация в части содержания</a:t>
            </a:r>
          </a:p>
          <a:p>
            <a:pPr>
              <a:buNone/>
            </a:pPr>
            <a:endParaRPr lang="ru-RU" sz="2400" b="1" i="1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ea typeface="+mj-ea"/>
              <a:cs typeface="+mj-cs"/>
            </a:endParaRPr>
          </a:p>
          <a:p>
            <a:pPr>
              <a:buNone/>
            </a:pPr>
            <a:r>
              <a:rPr lang="ru-RU" sz="24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Каждая адаптированная программа должна предусматривать коррекционно-развивающий компонент!!!  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66602"/>
              </p:ext>
            </p:extLst>
          </p:nvPr>
        </p:nvGraphicFramePr>
        <p:xfrm>
          <a:off x="539552" y="234888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Глухие дети (со слуховыми аппаратами или </a:t>
                      </a:r>
                      <a:r>
                        <a:rPr lang="ru-RU" dirty="0" err="1"/>
                        <a:t>имплантами</a:t>
                      </a:r>
                      <a:r>
                        <a:rPr lang="ru-RU" dirty="0"/>
                        <a:t>), имеющие уровень развития, близкий к возрастной норме, и опыт общения со слышащими сверстниками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1.2.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Глухие дети, не имеющие дополнительных ограничений здоровья, препятствующих получению НОО в условиях, учитывающих их общие и особые образовательные потребности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1.3.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Глухие дети с легкой </a:t>
                      </a:r>
                      <a:r>
                        <a:rPr lang="ru-RU"/>
                        <a:t>умственной отсталостью, </a:t>
                      </a:r>
                      <a:r>
                        <a:rPr lang="ru-RU" dirty="0"/>
                        <a:t>с ЗПР церебрально-органического поражения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Глухие дети,</a:t>
                      </a:r>
                      <a:r>
                        <a:rPr lang="ru-RU" baseline="0" dirty="0"/>
                        <a:t> имеющие другие ТМНР, текущие соматические заболевания и психические расстройства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u="sng" dirty="0">
                <a:solidFill>
                  <a:srgbClr val="002060"/>
                </a:solidFill>
              </a:rPr>
              <a:t>ПО ФГОС НОО ОВЗ</a:t>
            </a:r>
            <a:br>
              <a:rPr lang="ru-RU" sz="3600" b="1" u="sng" dirty="0">
                <a:solidFill>
                  <a:srgbClr val="002060"/>
                </a:solidFill>
              </a:rPr>
            </a:b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1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1. АООП НОО для глухих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3023925577"/>
      </p:ext>
    </p:extLst>
  </p:cSld>
  <p:clrMapOvr>
    <a:masterClrMapping/>
  </p:clrMapOvr>
  <p:transition spd="slow"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852545"/>
              </p:ext>
            </p:extLst>
          </p:nvPr>
        </p:nvGraphicFramePr>
        <p:xfrm>
          <a:off x="395536" y="2204864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Категория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2.1.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Слабослышащие и позднооглохшие дети, имеющие уровень развития, близкий возрастной норме, и опыт общения со слышащими сверстниками, понимающие обращенную к ним речь, внятную собственная речь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Слабослышащие и позднооглохшие дети, уровень развития которых отстает</a:t>
                      </a:r>
                      <a:r>
                        <a:rPr lang="ru-RU" baseline="0" dirty="0"/>
                        <a:t> от возрастной нормы, плохо понимающие обращенную к ним речь. Собственная речь малопонятная, нет опыта общения со слышащими сверстниками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Слабослышащие и позднооглохшие дети с легкой умственной отсталостью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2. АООП НОО для слабослышащих и позднооглохших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3010415359"/>
      </p:ext>
    </p:extLst>
  </p:cSld>
  <p:clrMapOvr>
    <a:masterClrMapping/>
  </p:clrMapOvr>
  <p:transition spd="slow">
    <p:wheel spokes="8"/>
  </p:transition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1947</Words>
  <Application>Microsoft Office PowerPoint</Application>
  <PresentationFormat>Экран (4:3)</PresentationFormat>
  <Paragraphs>201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Bookman Old Style</vt:lpstr>
      <vt:lpstr>Times New Roman</vt:lpstr>
      <vt:lpstr>Wingdings</vt:lpstr>
      <vt:lpstr>Тема Office</vt:lpstr>
      <vt:lpstr>Особенности разработки адаптированной дополнительной общеразвивающей программы</vt:lpstr>
      <vt:lpstr>Обучающийся с ограниченными возможностями здоровья (Федеральный закон от 29.12.2012 N 273-ФЗ «Об образовании в Российской Федерации»)  ст. 2 п. 16 </vt:lpstr>
      <vt:lpstr>Федеральный закон от 29.12.2012 N 273-ФЗ «Об образовании в Российской Федерации»</vt:lpstr>
      <vt:lpstr>Адаптированная программа (Федеральный закон от 29.12.2012 N 273-ФЗ «Об образовании в Российской Федерации»)  ст. 2 п. 28 </vt:lpstr>
      <vt:lpstr>Нозологическая группа</vt:lpstr>
      <vt:lpstr>Нозологические группы детей с ограниченными возможностями здоровья</vt:lpstr>
      <vt:lpstr>Варианты модификации (адаптации) программ</vt:lpstr>
      <vt:lpstr>ПО ФГОС НОО ОВЗ  1. АООП НОО для глухих обучающихся</vt:lpstr>
      <vt:lpstr>2. АООП НОО для слабослышащих и позднооглохших обучающихся</vt:lpstr>
      <vt:lpstr>3. АООП НОО для слепых обучающихся</vt:lpstr>
      <vt:lpstr>4. АООП НОО для слабовидящих обучающихся</vt:lpstr>
      <vt:lpstr>5. АООП НОО для обучающихся с ТНР</vt:lpstr>
      <vt:lpstr>6. АООН НОО для обучающихся с НОДА</vt:lpstr>
      <vt:lpstr>7. АООП НОО для обучающихся с ЗПР</vt:lpstr>
      <vt:lpstr>8. АООП НОО для обучающихся с РАС</vt:lpstr>
      <vt:lpstr>АООП НОО обучающихся  с умственной отсталостью (интеллектуальными нарушениями)</vt:lpstr>
      <vt:lpstr>Структурные элементы АДОП</vt:lpstr>
      <vt:lpstr>Титульный лист</vt:lpstr>
      <vt:lpstr>Презентация PowerPoint</vt:lpstr>
      <vt:lpstr>Содержание</vt:lpstr>
      <vt:lpstr>Презентация PowerPoint</vt:lpstr>
      <vt:lpstr>Разделы и подразделы АДОП Раздел 1 Комплекс основных характеристик образования  Пояснительная записка (общая характеристика программы)</vt:lpstr>
      <vt:lpstr>Раздел 1 Комплекс основных характеристик образования  Цель и задачи программы</vt:lpstr>
      <vt:lpstr>Раздел 1 Комплекс основных характеристик образования  Содержание программы</vt:lpstr>
      <vt:lpstr>Сетка учебного плана</vt:lpstr>
      <vt:lpstr>Раздел 1 Комплекс основных характеристик образования  Планируемые результаты</vt:lpstr>
      <vt:lpstr>Раздел 2 Комплекс организационно-педагогических условий Формы аттестации</vt:lpstr>
      <vt:lpstr>Раздел 2 Комплекс организационно-педагогических условий Оценочные материалы</vt:lpstr>
      <vt:lpstr>Раздел 2 Комплекс организационно-педагогических условий Методические материалы</vt:lpstr>
      <vt:lpstr>Раздел 2 Комплекс организационно-педагогических условий Рабочие программы учебных предметов, курсов, дисциплин</vt:lpstr>
      <vt:lpstr>Раздел 2 Комплекс организационно-педагогических условий Календарный учебный график</vt:lpstr>
      <vt:lpstr>Раздел 2 Комплекс организационно-педагогических условий Список литературы</vt:lpstr>
      <vt:lpstr>Система условий реализации АДОП</vt:lpstr>
      <vt:lpstr>Благодарю за внимание!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Екатерина Золотова</cp:lastModifiedBy>
  <cp:revision>159</cp:revision>
  <dcterms:created xsi:type="dcterms:W3CDTF">2014-08-08T16:01:14Z</dcterms:created>
  <dcterms:modified xsi:type="dcterms:W3CDTF">2021-03-17T11:17:09Z</dcterms:modified>
</cp:coreProperties>
</file>