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</p:sldMasterIdLst>
  <p:sldIdLst>
    <p:sldId id="256" r:id="rId5"/>
    <p:sldId id="257" r:id="rId6"/>
    <p:sldId id="265" r:id="rId7"/>
    <p:sldId id="298" r:id="rId8"/>
    <p:sldId id="299" r:id="rId9"/>
    <p:sldId id="287" r:id="rId10"/>
    <p:sldId id="300" r:id="rId11"/>
    <p:sldId id="301" r:id="rId12"/>
    <p:sldId id="266" r:id="rId13"/>
    <p:sldId id="296" r:id="rId14"/>
    <p:sldId id="297" r:id="rId15"/>
    <p:sldId id="302" r:id="rId16"/>
    <p:sldId id="303" r:id="rId17"/>
    <p:sldId id="306" r:id="rId18"/>
    <p:sldId id="308" r:id="rId19"/>
    <p:sldId id="309" r:id="rId20"/>
    <p:sldId id="310" r:id="rId21"/>
    <p:sldId id="289" r:id="rId22"/>
    <p:sldId id="270" r:id="rId23"/>
    <p:sldId id="311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1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3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A03A-983D-4F28-801A-567535EADEB6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3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8713-5F00-4C9F-928B-AB43B64C3EB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41B8-3CF2-44F6-A242-327F3F64B369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0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CFF3-E6A9-46E0-8660-45DB26A42C07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4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271C-0F6A-4C7D-8F69-D3E1EBD8DEA1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7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60D-88AB-4EA2-920B-9BCDACFB7B20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4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D51-76D4-4EF4-8970-4779CEE398A7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8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B6A-A917-4078-8499-CF0469573C48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1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82A-1896-4D72-B83B-54102A82822F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7D16-490A-4DBE-80C2-9009798C3740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B5FA-903F-46E4-BD52-67EF6F9BF815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90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4B8F7-4308-4347-AB3A-5196FE70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D4169-B52A-493C-8073-722630BEB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2AFC9-C058-470F-8CA2-3AD94154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B9C3A-CEBA-46F1-BBD8-C46A6F80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E0F43-83CA-452C-B9DF-AE7074AE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1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70EDE-C2DA-474E-B20B-D7B30077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AFE4F-8561-4AAE-8CFB-A89D50C92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663C5-A777-4CE9-B3AD-70536686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B7D9F-BA76-449A-8B3E-089ACCD4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9CCC7-F5A2-4DB9-8B7B-36FEAC91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0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50300-15AB-4F34-9FCA-DE6C9AF8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70FDC-B3A7-47CA-916C-C522A73D2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13389-AF9E-4A6C-9738-AF0578CC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CA80F-A31C-4773-84D8-42BFE21E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3CD95-90B2-4707-B07A-6C1E1F92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0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D490-49DF-4329-8330-693C69F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B93C6-2C87-45B8-9B23-16000257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E654F8-7F33-4225-99A1-02904037D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04FCC-6340-4635-8AA9-8B1460F2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3C926-A6BA-417E-A9D9-2BEB0B8E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14BBC-0573-4D98-82A0-0E3D1D5C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8472E-38B6-4AD4-AF0D-812E0591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2D3DFA-C1B1-40AE-A8AA-EB3E91D4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1F1F4F-6740-40E2-8E2C-22A1D52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A616DB-23CA-4709-A7E6-4F327D113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37D201-5036-484D-9447-26933902D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BFDAB2-B61F-4704-91E9-1D09C809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C786E1-F7A8-4BD1-8FDD-519A11D9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E8303E-E0B0-4B42-B7F3-6E6292DD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4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04CB7-15F0-4187-8E2D-99AC9924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3D19E3-7232-4861-921E-76E937AE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00EBCB-FBE1-4858-B087-29D66256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91701-414A-44F5-9A33-F613E17C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1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CC4AF0-00C3-47DF-B81F-C74D9F5B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85E13-546B-4F7E-9A88-7BBA070A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0D1879-2CCF-44B5-BF83-BCD55363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4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65BCC-FBF3-4706-8A65-177D6D0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DAC29-E9F9-4D47-9E6B-F4A87645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D7328D-247F-4F8E-BDEC-627B476B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4627C9-9539-417B-A7B4-5E389A5C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63C712-50E9-4C66-AFCC-605AE215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46B939-A028-451F-BC6E-E3246B47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A7761-C64E-41A5-83B3-BCEDD2E7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D6FA3-7A3D-45DA-8BBB-6F7E22E9A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7B0F7-5F2B-4693-A151-5D4C6DABD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246D15-A233-4E89-96D4-E66436AC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BABED-013F-4389-84DC-54347EC7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5EBEC9-DDB4-4735-B550-E4DF52F0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3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34C29-11BB-4AF9-9CF6-D055E329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12772-B57A-46F0-969B-ED3AF32F1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4A751-5122-4903-A42A-48B109E3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B96E5-D162-4195-8DD9-74568BA0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48A84-E452-47CD-82DB-60B50FD5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64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27201-6BDD-4E1D-98DD-46EF15A77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85AA4E-C763-4534-9785-4E2FE2B8A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24C7B-B4FE-4D36-B2F8-2A0E73A3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4C8D4-C588-4BFF-AC70-61B776CF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BFDF9-CD2C-4A98-A188-31AD1933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4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6713219"/>
            <a:ext cx="12192000" cy="14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711960"/>
            <a:ext cx="12192000" cy="204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9534" y="2400617"/>
            <a:ext cx="693293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84840" y="0"/>
            <a:ext cx="1387662" cy="1213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17525" y="1516062"/>
            <a:ext cx="11562080" cy="579755"/>
          </a:xfrm>
          <a:custGeom>
            <a:avLst/>
            <a:gdLst/>
            <a:ahLst/>
            <a:cxnLst/>
            <a:rect l="l" t="t" r="r" b="b"/>
            <a:pathLst>
              <a:path w="11562080" h="579755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579183"/>
                </a:lnTo>
                <a:lnTo>
                  <a:pt x="5459222" y="579183"/>
                </a:lnTo>
                <a:lnTo>
                  <a:pt x="11561699" y="579183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17525" y="2402433"/>
            <a:ext cx="11562080" cy="451484"/>
          </a:xfrm>
          <a:custGeom>
            <a:avLst/>
            <a:gdLst/>
            <a:ahLst/>
            <a:cxnLst/>
            <a:rect l="l" t="t" r="r" b="b"/>
            <a:pathLst>
              <a:path w="11562080" h="451485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451383"/>
                </a:lnTo>
                <a:lnTo>
                  <a:pt x="5459222" y="451383"/>
                </a:lnTo>
                <a:lnTo>
                  <a:pt x="11561699" y="451383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517525" y="3160953"/>
            <a:ext cx="11562080" cy="793115"/>
          </a:xfrm>
          <a:custGeom>
            <a:avLst/>
            <a:gdLst/>
            <a:ahLst/>
            <a:cxnLst/>
            <a:rect l="l" t="t" r="r" b="b"/>
            <a:pathLst>
              <a:path w="11562080" h="793114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792556"/>
                </a:lnTo>
                <a:lnTo>
                  <a:pt x="5459222" y="792556"/>
                </a:lnTo>
                <a:lnTo>
                  <a:pt x="11561699" y="792556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17525" y="4260659"/>
            <a:ext cx="11562080" cy="579755"/>
          </a:xfrm>
          <a:custGeom>
            <a:avLst/>
            <a:gdLst/>
            <a:ahLst/>
            <a:cxnLst/>
            <a:rect l="l" t="t" r="r" b="b"/>
            <a:pathLst>
              <a:path w="11562080" h="579754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579183"/>
                </a:lnTo>
                <a:lnTo>
                  <a:pt x="5459222" y="579183"/>
                </a:lnTo>
                <a:lnTo>
                  <a:pt x="11561699" y="579183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517525" y="5147043"/>
            <a:ext cx="11562080" cy="823594"/>
          </a:xfrm>
          <a:custGeom>
            <a:avLst/>
            <a:gdLst/>
            <a:ahLst/>
            <a:cxnLst/>
            <a:rect l="l" t="t" r="r" b="b"/>
            <a:pathLst>
              <a:path w="11562080" h="823595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823036"/>
                </a:lnTo>
                <a:lnTo>
                  <a:pt x="5459222" y="823036"/>
                </a:lnTo>
                <a:lnTo>
                  <a:pt x="11561699" y="823036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517525" y="6277241"/>
            <a:ext cx="11562080" cy="579755"/>
          </a:xfrm>
          <a:custGeom>
            <a:avLst/>
            <a:gdLst/>
            <a:ahLst/>
            <a:cxnLst/>
            <a:rect l="l" t="t" r="r" b="b"/>
            <a:pathLst>
              <a:path w="11562080" h="579754">
                <a:moveTo>
                  <a:pt x="11561699" y="0"/>
                </a:moveTo>
                <a:lnTo>
                  <a:pt x="5459222" y="0"/>
                </a:lnTo>
                <a:lnTo>
                  <a:pt x="0" y="0"/>
                </a:lnTo>
                <a:lnTo>
                  <a:pt x="0" y="579183"/>
                </a:lnTo>
                <a:lnTo>
                  <a:pt x="5459222" y="579183"/>
                </a:lnTo>
                <a:lnTo>
                  <a:pt x="11561699" y="579183"/>
                </a:lnTo>
                <a:lnTo>
                  <a:pt x="115616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5970396" y="1204975"/>
            <a:ext cx="12700" cy="5653405"/>
          </a:xfrm>
          <a:custGeom>
            <a:avLst/>
            <a:gdLst/>
            <a:ahLst/>
            <a:cxnLst/>
            <a:rect l="l" t="t" r="r" b="b"/>
            <a:pathLst>
              <a:path w="12700" h="5653405">
                <a:moveTo>
                  <a:pt x="12700" y="0"/>
                </a:moveTo>
                <a:lnTo>
                  <a:pt x="0" y="0"/>
                </a:lnTo>
                <a:lnTo>
                  <a:pt x="0" y="5653020"/>
                </a:lnTo>
                <a:lnTo>
                  <a:pt x="12700" y="5653020"/>
                </a:lnTo>
                <a:lnTo>
                  <a:pt x="12700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511175" y="1516125"/>
            <a:ext cx="11574780" cy="0"/>
          </a:xfrm>
          <a:custGeom>
            <a:avLst/>
            <a:gdLst/>
            <a:ahLst/>
            <a:cxnLst/>
            <a:rect l="l" t="t" r="r" b="b"/>
            <a:pathLst>
              <a:path w="11574780">
                <a:moveTo>
                  <a:pt x="0" y="0"/>
                </a:moveTo>
                <a:lnTo>
                  <a:pt x="11574399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511175" y="2095245"/>
            <a:ext cx="11574780" cy="4182110"/>
          </a:xfrm>
          <a:custGeom>
            <a:avLst/>
            <a:gdLst/>
            <a:ahLst/>
            <a:cxnLst/>
            <a:rect l="l" t="t" r="r" b="b"/>
            <a:pathLst>
              <a:path w="11574780" h="4182110">
                <a:moveTo>
                  <a:pt x="0" y="0"/>
                </a:moveTo>
                <a:lnTo>
                  <a:pt x="11574399" y="0"/>
                </a:lnTo>
              </a:path>
              <a:path w="11574780" h="4182110">
                <a:moveTo>
                  <a:pt x="0" y="307213"/>
                </a:moveTo>
                <a:lnTo>
                  <a:pt x="11574399" y="307213"/>
                </a:lnTo>
              </a:path>
              <a:path w="11574780" h="4182110">
                <a:moveTo>
                  <a:pt x="0" y="758570"/>
                </a:moveTo>
                <a:lnTo>
                  <a:pt x="11574399" y="758570"/>
                </a:lnTo>
              </a:path>
              <a:path w="11574780" h="4182110">
                <a:moveTo>
                  <a:pt x="0" y="1065783"/>
                </a:moveTo>
                <a:lnTo>
                  <a:pt x="11574399" y="1065783"/>
                </a:lnTo>
              </a:path>
              <a:path w="11574780" h="4182110">
                <a:moveTo>
                  <a:pt x="0" y="1858264"/>
                </a:moveTo>
                <a:lnTo>
                  <a:pt x="11574399" y="1858264"/>
                </a:lnTo>
              </a:path>
              <a:path w="11574780" h="4182110">
                <a:moveTo>
                  <a:pt x="0" y="2165477"/>
                </a:moveTo>
                <a:lnTo>
                  <a:pt x="11574399" y="2165477"/>
                </a:lnTo>
              </a:path>
              <a:path w="11574780" h="4182110">
                <a:moveTo>
                  <a:pt x="0" y="2744597"/>
                </a:moveTo>
                <a:lnTo>
                  <a:pt x="11574399" y="2744597"/>
                </a:lnTo>
              </a:path>
              <a:path w="11574780" h="4182110">
                <a:moveTo>
                  <a:pt x="0" y="3051810"/>
                </a:moveTo>
                <a:lnTo>
                  <a:pt x="11574399" y="3051810"/>
                </a:lnTo>
              </a:path>
              <a:path w="11574780" h="4182110">
                <a:moveTo>
                  <a:pt x="0" y="3874833"/>
                </a:moveTo>
                <a:lnTo>
                  <a:pt x="11574399" y="3874833"/>
                </a:lnTo>
              </a:path>
              <a:path w="11574780" h="4182110">
                <a:moveTo>
                  <a:pt x="0" y="4181995"/>
                </a:moveTo>
                <a:lnTo>
                  <a:pt x="11574399" y="4181995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511175" y="1204975"/>
            <a:ext cx="11574780" cy="5653405"/>
          </a:xfrm>
          <a:custGeom>
            <a:avLst/>
            <a:gdLst/>
            <a:ahLst/>
            <a:cxnLst/>
            <a:rect l="l" t="t" r="r" b="b"/>
            <a:pathLst>
              <a:path w="11574780" h="5653405">
                <a:moveTo>
                  <a:pt x="12700" y="0"/>
                </a:moveTo>
                <a:lnTo>
                  <a:pt x="0" y="0"/>
                </a:lnTo>
                <a:lnTo>
                  <a:pt x="0" y="5653024"/>
                </a:lnTo>
                <a:lnTo>
                  <a:pt x="12700" y="5653024"/>
                </a:lnTo>
                <a:lnTo>
                  <a:pt x="12700" y="0"/>
                </a:lnTo>
                <a:close/>
              </a:path>
              <a:path w="11574780" h="5653405">
                <a:moveTo>
                  <a:pt x="11574399" y="0"/>
                </a:moveTo>
                <a:lnTo>
                  <a:pt x="11561699" y="0"/>
                </a:lnTo>
                <a:lnTo>
                  <a:pt x="11561699" y="5653024"/>
                </a:lnTo>
                <a:lnTo>
                  <a:pt x="11574399" y="5653024"/>
                </a:lnTo>
                <a:lnTo>
                  <a:pt x="11574399" y="0"/>
                </a:lnTo>
                <a:close/>
              </a:path>
            </a:pathLst>
          </a:custGeom>
          <a:solidFill>
            <a:srgbClr val="FFC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511175" y="1211325"/>
            <a:ext cx="11574780" cy="0"/>
          </a:xfrm>
          <a:custGeom>
            <a:avLst/>
            <a:gdLst/>
            <a:ahLst/>
            <a:cxnLst/>
            <a:rect l="l" t="t" r="r" b="b"/>
            <a:pathLst>
              <a:path w="11574780">
                <a:moveTo>
                  <a:pt x="0" y="0"/>
                </a:moveTo>
                <a:lnTo>
                  <a:pt x="11574399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511175" y="6856413"/>
            <a:ext cx="11574780" cy="0"/>
          </a:xfrm>
          <a:custGeom>
            <a:avLst/>
            <a:gdLst/>
            <a:ahLst/>
            <a:cxnLst/>
            <a:rect l="l" t="t" r="r" b="b"/>
            <a:pathLst>
              <a:path w="11574780">
                <a:moveTo>
                  <a:pt x="0" y="0"/>
                </a:moveTo>
                <a:lnTo>
                  <a:pt x="11574399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515620" y="1493519"/>
            <a:ext cx="5313934" cy="45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515620" y="1737359"/>
            <a:ext cx="3149854" cy="459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2973" y="1792681"/>
            <a:ext cx="5686425" cy="174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2973" y="1792681"/>
            <a:ext cx="5686425" cy="174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02" y="34607"/>
            <a:ext cx="5388610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6760" y="1468056"/>
            <a:ext cx="6618478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163E-D16E-4513-A46C-2D7925A651D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4183A-168C-4069-88E3-D29A5A00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25C1E-8EF5-4153-965A-DC2914D8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0D75A-C76F-49FC-B1FE-3F3F40A4A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18ED-A4F1-422D-86D4-4940C36044D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DD14-A567-43FE-9E61-A5604C49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2021B-ACDF-4142-B2B1-B3B76E57B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1F826-4805-45DA-B1FD-062BCAEEC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dop.edu.ru/upload/file_api/5f/a9/5fa9a83c-d26d-4314-a359-b5de5074a5ac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mc.viro33.ru/images/help/P365.pdf" TargetMode="External"/><Relationship Id="rId3" Type="http://schemas.openxmlformats.org/officeDocument/2006/relationships/hyperlink" Target="https://www.rmc.viro33.ru/images/docs/norm.dok/reg/3.pdf" TargetMode="External"/><Relationship Id="rId7" Type="http://schemas.openxmlformats.org/officeDocument/2006/relationships/hyperlink" Target="https://www.rmc.viro33.ru/images/docs/norm.dok/reg/7.pdf" TargetMode="External"/><Relationship Id="rId2" Type="http://schemas.openxmlformats.org/officeDocument/2006/relationships/hyperlink" Target="https://www.rmc.viro33.ru/images/docs/norm.dok/reg/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mc.viro33.ru/images/docs/norm.dok/reg/6.pdf" TargetMode="External"/><Relationship Id="rId5" Type="http://schemas.openxmlformats.org/officeDocument/2006/relationships/hyperlink" Target="https://www.rmc.viro33.ru/images/docs/norm.dok/reg/5.pdf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www.rmc.viro33.ru/images/docs/norm.dok/reg/4.pdf" TargetMode="External"/><Relationship Id="rId9" Type="http://schemas.openxmlformats.org/officeDocument/2006/relationships/hyperlink" Target="https://www.rmc.viro33.ru/images/docs/norm.dok/reg/7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524000" y="1792681"/>
            <a:ext cx="8610599" cy="43999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r>
              <a:rPr lang="ru-RU" dirty="0"/>
              <a:t>Семинар</a:t>
            </a:r>
            <a:endParaRPr lang="en-US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r>
              <a:rPr lang="ru-RU" dirty="0"/>
              <a:t>«Проведение муниципальной экспертной оценки программ дополнительного образования в 2021-2022 учебном году: критерии, подходы, содержание»</a:t>
            </a:r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r>
              <a:rPr lang="ru-RU" sz="2400" b="0" i="0" spc="5" dirty="0">
                <a:solidFill>
                  <a:schemeClr val="tx1"/>
                </a:solidFill>
              </a:rPr>
              <a:t>16 марта  2021 г.</a:t>
            </a:r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i="1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i="1" spc="5" dirty="0"/>
          </a:p>
        </p:txBody>
      </p:sp>
      <p:sp>
        <p:nvSpPr>
          <p:cNvPr id="4" name="object 4"/>
          <p:cNvSpPr txBox="1"/>
          <p:nvPr/>
        </p:nvSpPr>
        <p:spPr>
          <a:xfrm>
            <a:off x="7467600" y="4648200"/>
            <a:ext cx="436118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i="1" spc="-5" dirty="0">
                <a:latin typeface="Century Gothic"/>
                <a:cs typeface="Century Gothic"/>
              </a:rPr>
              <a:t>Золотова Екатерина Петровна,</a:t>
            </a:r>
          </a:p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i="1" spc="-5" dirty="0">
                <a:latin typeface="Century Gothic"/>
                <a:cs typeface="Century Gothic"/>
              </a:rPr>
              <a:t>руководитель </a:t>
            </a:r>
            <a:r>
              <a:rPr sz="1800" b="1" i="1" spc="-5" dirty="0" err="1">
                <a:latin typeface="Century Gothic"/>
                <a:cs typeface="Century Gothic"/>
              </a:rPr>
              <a:t>Региональн</a:t>
            </a:r>
            <a:r>
              <a:rPr lang="ru-RU" sz="1800" b="1" i="1" spc="-5" dirty="0">
                <a:latin typeface="Century Gothic"/>
                <a:cs typeface="Century Gothic"/>
              </a:rPr>
              <a:t>ого</a:t>
            </a:r>
            <a:r>
              <a:rPr sz="1800" b="1" i="1" spc="-5" dirty="0">
                <a:latin typeface="Century Gothic"/>
                <a:cs typeface="Century Gothic"/>
              </a:rPr>
              <a:t> </a:t>
            </a:r>
            <a:r>
              <a:rPr sz="1800" b="1" i="1" spc="-10" dirty="0" err="1">
                <a:latin typeface="Century Gothic"/>
                <a:cs typeface="Century Gothic"/>
              </a:rPr>
              <a:t>модельн</a:t>
            </a:r>
            <a:r>
              <a:rPr lang="ru-RU" sz="1800" b="1" i="1" spc="-10" dirty="0">
                <a:latin typeface="Century Gothic"/>
                <a:cs typeface="Century Gothic"/>
              </a:rPr>
              <a:t>ого</a:t>
            </a:r>
            <a:r>
              <a:rPr sz="1800" b="1" i="1" spc="-145" dirty="0">
                <a:latin typeface="Century Gothic"/>
                <a:cs typeface="Century Gothic"/>
              </a:rPr>
              <a:t> </a:t>
            </a:r>
            <a:r>
              <a:rPr sz="1800" b="1" i="1" spc="-5" dirty="0" err="1">
                <a:latin typeface="Century Gothic"/>
                <a:cs typeface="Century Gothic"/>
              </a:rPr>
              <a:t>центр</a:t>
            </a:r>
            <a:r>
              <a:rPr lang="ru-RU" sz="1800" b="1" i="1" spc="-5" dirty="0">
                <a:latin typeface="Century Gothic"/>
                <a:cs typeface="Century Gothic"/>
              </a:rPr>
              <a:t>а</a:t>
            </a:r>
            <a:endParaRPr sz="1800" dirty="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800" b="1" i="1" spc="-5" dirty="0">
                <a:latin typeface="Century Gothic"/>
                <a:cs typeface="Century Gothic"/>
              </a:rPr>
              <a:t>дополнительного образования</a:t>
            </a:r>
            <a:r>
              <a:rPr sz="1800" b="1" i="1" spc="-20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детей</a:t>
            </a:r>
            <a:endParaRPr sz="1800" dirty="0">
              <a:latin typeface="Century Gothic"/>
              <a:cs typeface="Century Gothic"/>
            </a:endParaRPr>
          </a:p>
          <a:p>
            <a:pPr marR="12065" algn="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Владимирской</a:t>
            </a:r>
            <a:r>
              <a:rPr sz="1800" b="1" i="1" spc="-15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области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91800" y="85343"/>
            <a:ext cx="1502663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85343"/>
            <a:ext cx="208776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43002"/>
            <a:ext cx="9906000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01800" marR="5080" indent="-1689735" algn="ctr">
              <a:lnSpc>
                <a:spcPts val="2590"/>
              </a:lnSpc>
              <a:spcBef>
                <a:spcPts val="425"/>
              </a:spcBef>
            </a:pPr>
            <a:r>
              <a:rPr lang="ru-RU" sz="2200" i="0" spc="-5" dirty="0">
                <a:latin typeface="Cambria"/>
                <a:cs typeface="Cambria"/>
              </a:rPr>
              <a:t>Нормативно-правовая </a:t>
            </a:r>
            <a:r>
              <a:rPr lang="ru-RU" sz="2200" i="0" dirty="0">
                <a:latin typeface="Cambria"/>
                <a:cs typeface="Cambria"/>
              </a:rPr>
              <a:t>база, </a:t>
            </a:r>
            <a:r>
              <a:rPr lang="ru-RU" sz="2200" i="0" spc="-25" dirty="0">
                <a:latin typeface="Cambria"/>
                <a:cs typeface="Cambria"/>
              </a:rPr>
              <a:t>регламентирующая </a:t>
            </a:r>
            <a:r>
              <a:rPr lang="ru-RU" sz="2200" i="0" spc="-5" dirty="0">
                <a:latin typeface="Cambria"/>
                <a:cs typeface="Cambria"/>
              </a:rPr>
              <a:t>внедрение целевой </a:t>
            </a:r>
            <a:r>
              <a:rPr lang="ru-RU" sz="2200" i="0" spc="-25" dirty="0">
                <a:latin typeface="Cambria"/>
                <a:cs typeface="Cambria"/>
              </a:rPr>
              <a:t>модели </a:t>
            </a:r>
            <a:r>
              <a:rPr lang="ru-RU" sz="2200" i="0" spc="-10" dirty="0">
                <a:latin typeface="Cambria"/>
                <a:cs typeface="Cambria"/>
              </a:rPr>
              <a:t>дополнительного </a:t>
            </a:r>
            <a:r>
              <a:rPr lang="ru-RU" sz="2200" i="0" spc="-5" dirty="0">
                <a:latin typeface="Cambria"/>
                <a:cs typeface="Cambria"/>
              </a:rPr>
              <a:t>образования</a:t>
            </a:r>
            <a:r>
              <a:rPr lang="ru-RU" sz="2200" i="0" spc="-175" dirty="0">
                <a:latin typeface="Cambria"/>
                <a:cs typeface="Cambria"/>
              </a:rPr>
              <a:t> </a:t>
            </a:r>
            <a:r>
              <a:rPr lang="ru-RU" sz="2200" i="0" spc="-5" dirty="0">
                <a:latin typeface="Cambria"/>
                <a:cs typeface="Cambria"/>
              </a:rPr>
              <a:t>детей на </a:t>
            </a:r>
            <a:r>
              <a:rPr lang="ru-RU" sz="2200" i="0" u="sng" spc="-5" dirty="0">
                <a:latin typeface="Cambria"/>
                <a:cs typeface="Cambria"/>
              </a:rPr>
              <a:t>федеральном</a:t>
            </a:r>
            <a:r>
              <a:rPr lang="ru-RU" sz="2200" i="0" spc="-5" dirty="0">
                <a:latin typeface="Cambria"/>
                <a:cs typeface="Cambria"/>
              </a:rPr>
              <a:t> уровне</a:t>
            </a:r>
            <a:endParaRPr lang="ru-RU" sz="2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580" y="1428750"/>
            <a:ext cx="11941810" cy="48789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b="1" spc="-10" dirty="0">
                <a:solidFill>
                  <a:srgbClr val="001F5F"/>
                </a:solidFill>
                <a:latin typeface="Calibri"/>
                <a:cs typeface="Calibri"/>
              </a:rPr>
              <a:t>Утратили силу:</a:t>
            </a:r>
          </a:p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Calibri"/>
                <a:cs typeface="Calibri"/>
              </a:rPr>
              <a:t>СанПиН 2.4.1.3049-</a:t>
            </a:r>
            <a:r>
              <a:rPr lang="ru-RU" sz="2400" spc="-10" dirty="0">
                <a:solidFill>
                  <a:srgbClr val="FF0000"/>
                </a:solidFill>
                <a:latin typeface="Calibri"/>
                <a:cs typeface="Calibri"/>
              </a:rPr>
              <a:t>13</a:t>
            </a:r>
            <a:r>
              <a:rPr lang="ru-RU" sz="2400" spc="-10" dirty="0">
                <a:solidFill>
                  <a:srgbClr val="001F5F"/>
                </a:solidFill>
                <a:latin typeface="Calibri"/>
                <a:cs typeface="Calibri"/>
              </a:rPr>
              <a:t> от 15 мая 2013 г. N 26 «Санитарно-эпидемиологические требования к устройству, содержанию и организации режима работы дошкольных образовательных организаций". </a:t>
            </a:r>
          </a:p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-10" dirty="0">
                <a:solidFill>
                  <a:srgbClr val="001F5F"/>
                </a:solidFill>
                <a:cs typeface="Calibri"/>
              </a:rPr>
              <a:t>СанПиН 2.4.4.3172-</a:t>
            </a:r>
            <a:r>
              <a:rPr lang="ru-RU" sz="2400" spc="-10" dirty="0">
                <a:solidFill>
                  <a:srgbClr val="FF0000"/>
                </a:solidFill>
                <a:cs typeface="Calibri"/>
              </a:rPr>
              <a:t>14</a:t>
            </a:r>
            <a:r>
              <a:rPr lang="ru-RU" sz="2400" spc="-10" dirty="0">
                <a:solidFill>
                  <a:srgbClr val="001F5F"/>
                </a:solidFill>
                <a:cs typeface="Calibri"/>
              </a:rPr>
              <a:t> "Санитарно- эпидемиологические требования к устройству, содержанию и организации, режима работы образовательных организаций </a:t>
            </a:r>
            <a:r>
              <a:rPr lang="ru-RU" sz="2400" spc="-10" dirty="0">
                <a:solidFill>
                  <a:srgbClr val="FF0000"/>
                </a:solidFill>
                <a:cs typeface="Calibri"/>
              </a:rPr>
              <a:t>дополнительного образования</a:t>
            </a:r>
            <a:r>
              <a:rPr lang="ru-RU" sz="2400" spc="-10" dirty="0">
                <a:solidFill>
                  <a:srgbClr val="001F5F"/>
                </a:solidFill>
                <a:cs typeface="Calibri"/>
              </a:rPr>
              <a:t>».</a:t>
            </a:r>
          </a:p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b="1" spc="-10" dirty="0">
                <a:solidFill>
                  <a:srgbClr val="001F5F"/>
                </a:solidFill>
                <a:latin typeface="Calibri"/>
                <a:cs typeface="Calibri"/>
              </a:rPr>
              <a:t>Утверждены:</a:t>
            </a:r>
          </a:p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ru-RU" sz="2400" spc="-10" dirty="0">
                <a:solidFill>
                  <a:srgbClr val="001F5F"/>
                </a:solidFill>
                <a:cs typeface="Calibri"/>
              </a:rPr>
              <a:t>Постановление Главного государственного  санитарного врача Российской Федерации от  28.09.2020 №28 «Об утверждении санитарных  правил	СП	2.4.3648-</a:t>
            </a:r>
            <a:r>
              <a:rPr lang="ru-RU" sz="2400" spc="-10" dirty="0">
                <a:solidFill>
                  <a:srgbClr val="FF0000"/>
                </a:solidFill>
                <a:cs typeface="Calibri"/>
              </a:rPr>
              <a:t>20</a:t>
            </a:r>
            <a:r>
              <a:rPr lang="ru-RU" sz="2400" spc="-10" dirty="0">
                <a:solidFill>
                  <a:srgbClr val="001F5F"/>
                </a:solidFill>
                <a:cs typeface="Calibri"/>
              </a:rPr>
              <a:t>	«Санитарно- эпидемиологические требования к организациям  воспитания и обучения, отдыха и оздоровления  детей и молодежи».</a:t>
            </a:r>
          </a:p>
          <a:p>
            <a:pPr marL="12065"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sz="2400" spc="-10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62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896600" cy="430887"/>
          </a:xfrm>
        </p:spPr>
        <p:txBody>
          <a:bodyPr/>
          <a:lstStyle/>
          <a:p>
            <a:r>
              <a:rPr lang="ru-RU" dirty="0"/>
              <a:t>Про дополнительное образование: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01" y="1981200"/>
            <a:ext cx="8594598" cy="3310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r="5239"/>
          <a:stretch/>
        </p:blipFill>
        <p:spPr bwMode="auto">
          <a:xfrm>
            <a:off x="-9525" y="685800"/>
            <a:ext cx="6181726" cy="38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29663" r="7536"/>
          <a:stretch/>
        </p:blipFill>
        <p:spPr bwMode="auto">
          <a:xfrm>
            <a:off x="-9526" y="4551362"/>
            <a:ext cx="6181727" cy="29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3955"/>
          <a:stretch/>
        </p:blipFill>
        <p:spPr bwMode="auto">
          <a:xfrm>
            <a:off x="6248399" y="3657600"/>
            <a:ext cx="5834061" cy="287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92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02" y="34607"/>
            <a:ext cx="10432098" cy="422593"/>
          </a:xfrm>
        </p:spPr>
        <p:txBody>
          <a:bodyPr/>
          <a:lstStyle/>
          <a:p>
            <a:r>
              <a:rPr lang="ru-RU" dirty="0"/>
              <a:t>Соотношение показателей и критериев экспертизы: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428625"/>
            <a:ext cx="11879900" cy="55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" y="34607"/>
            <a:ext cx="12105572" cy="54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3" y="34606"/>
            <a:ext cx="12071937" cy="54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" y="60007"/>
            <a:ext cx="11967322" cy="63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" y="43074"/>
            <a:ext cx="12011896" cy="64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87D5A-EA18-4AA7-B6B8-7B9906D8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-77224"/>
            <a:ext cx="10515600" cy="973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Проблемные зоны: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CD5ED-74D9-4036-B031-91F94FE5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04944"/>
            <a:ext cx="10504714" cy="5280486"/>
          </a:xfrm>
        </p:spPr>
        <p:txBody>
          <a:bodyPr>
            <a:noAutofit/>
          </a:bodyPr>
          <a:lstStyle/>
          <a:p>
            <a:r>
              <a:rPr lang="ru-RU" sz="1600" dirty="0"/>
              <a:t>67 % программ реализуются в школах и 61 % детей получают ДОД в школах</a:t>
            </a:r>
          </a:p>
          <a:p>
            <a:r>
              <a:rPr lang="ru-RU" sz="1600" b="1" i="1" dirty="0"/>
              <a:t>Формулировки: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</a:t>
            </a:r>
            <a:r>
              <a:rPr lang="ru-RU" sz="1600" dirty="0"/>
              <a:t> Рабочая программа дополнительного общего образования  кружка «Азимут» </a:t>
            </a:r>
          </a:p>
          <a:p>
            <a:pPr marL="0" indent="0">
              <a:buNone/>
            </a:pPr>
            <a:r>
              <a:rPr lang="en-US" sz="1600" dirty="0"/>
              <a:t># </a:t>
            </a:r>
            <a:r>
              <a:rPr lang="ru-RU" sz="1600" dirty="0"/>
              <a:t>Рабочая программа  по учебному курсу дополнительного образования социально – педагогической направленности «Проба пера»  или «Программа дополнительного образования «Робототехника»</a:t>
            </a:r>
          </a:p>
          <a:p>
            <a:pPr marL="0" indent="0">
              <a:buNone/>
            </a:pPr>
            <a:r>
              <a:rPr lang="en-US" sz="1600" dirty="0"/>
              <a:t># </a:t>
            </a:r>
            <a:r>
              <a:rPr lang="ru-RU" sz="1600" dirty="0"/>
              <a:t>Рабочая программа кружка (курса) «</a:t>
            </a:r>
            <a:r>
              <a:rPr lang="ru-RU" sz="1600" b="1" dirty="0"/>
              <a:t>Основы семейной жизни»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/>
              <a:t>#</a:t>
            </a:r>
            <a:r>
              <a:rPr lang="ru-RU" sz="1600" dirty="0"/>
              <a:t>Программа дополнительного образования </a:t>
            </a:r>
            <a:r>
              <a:rPr lang="ru-RU" sz="1600" dirty="0">
                <a:solidFill>
                  <a:srgbClr val="FF0000"/>
                </a:solidFill>
              </a:rPr>
              <a:t>художественно-эстетической направленности </a:t>
            </a:r>
            <a:r>
              <a:rPr lang="ru-RU" sz="1600" dirty="0"/>
              <a:t>«Говорим и пишем правильно»</a:t>
            </a:r>
          </a:p>
          <a:p>
            <a:r>
              <a:rPr lang="ru-RU" sz="1600" b="1" i="1" dirty="0"/>
              <a:t>Форма обучения:</a:t>
            </a:r>
          </a:p>
          <a:p>
            <a:pPr marL="0" indent="0">
              <a:buNone/>
            </a:pPr>
            <a:r>
              <a:rPr lang="ru-RU" sz="1600" dirty="0"/>
              <a:t>Форма обучения стоит «очная», а технологии реализации – «дистанционные» </a:t>
            </a:r>
          </a:p>
          <a:p>
            <a:r>
              <a:rPr lang="ru-RU" sz="1600" dirty="0"/>
              <a:t>Программы </a:t>
            </a:r>
            <a:r>
              <a:rPr lang="ru-RU" sz="1600" b="1" dirty="0"/>
              <a:t>не соответствуют структуре </a:t>
            </a:r>
            <a:r>
              <a:rPr lang="ru-RU" sz="1600" dirty="0"/>
              <a:t>дополнительной общеобразовательной общеразвивающей программы (</a:t>
            </a:r>
            <a:r>
              <a:rPr lang="ru-RU" sz="1600" dirty="0" err="1"/>
              <a:t>дооп</a:t>
            </a:r>
            <a:r>
              <a:rPr lang="ru-RU" sz="1600" dirty="0"/>
              <a:t> ОО), дублируют </a:t>
            </a:r>
            <a:r>
              <a:rPr lang="ru-RU" sz="1600" b="1" dirty="0"/>
              <a:t>ФГОС ОШ</a:t>
            </a:r>
          </a:p>
          <a:p>
            <a:r>
              <a:rPr lang="ru-RU" sz="1600" b="1" dirty="0"/>
              <a:t>Несоответствие данных на титульном и содержания </a:t>
            </a:r>
            <a:r>
              <a:rPr lang="ru-RU" sz="1600" dirty="0" err="1"/>
              <a:t>дооп</a:t>
            </a:r>
            <a:r>
              <a:rPr lang="ru-RU" sz="1600" dirty="0"/>
              <a:t> (название, направленность, возраст): </a:t>
            </a:r>
            <a:r>
              <a:rPr lang="en-US" sz="1600" dirty="0"/>
              <a:t>#</a:t>
            </a:r>
            <a:r>
              <a:rPr lang="ru-RU" sz="1600" dirty="0"/>
              <a:t> «Шахматы» -  на титульном листе – физкультурно-спортивная направленность, в самой программе - социально-педагогическая направленность</a:t>
            </a:r>
          </a:p>
          <a:p>
            <a:r>
              <a:rPr lang="ru-RU" sz="1600" b="1" dirty="0"/>
              <a:t>Несоответствие данных в аннотации на странице  программы на портале и содержания </a:t>
            </a:r>
            <a:r>
              <a:rPr lang="ru-RU" sz="1600" dirty="0" err="1"/>
              <a:t>дооп</a:t>
            </a:r>
            <a:r>
              <a:rPr lang="ru-RU" sz="1600" dirty="0"/>
              <a:t> (цели, задачи, результаты, возраст)</a:t>
            </a:r>
          </a:p>
          <a:p>
            <a:r>
              <a:rPr lang="ru-RU" sz="1600" dirty="0"/>
              <a:t>Загружены </a:t>
            </a:r>
            <a:r>
              <a:rPr lang="ru-RU" sz="1600" dirty="0">
                <a:solidFill>
                  <a:srgbClr val="FF0000"/>
                </a:solidFill>
              </a:rPr>
              <a:t>неутвержденные</a:t>
            </a:r>
            <a:r>
              <a:rPr lang="ru-RU" sz="1600" dirty="0"/>
              <a:t> программы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15A7B69-4D9F-4BE4-A72F-EFC4C3800A0C}"/>
              </a:ext>
            </a:extLst>
          </p:cNvPr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71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5" y="188641"/>
            <a:ext cx="8480687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модульных и комплексных дополнительных общеобразовательных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980728"/>
            <a:ext cx="814724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«Народные танцы»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–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указан</a:t>
            </a:r>
          </a:p>
          <a:p>
            <a:pPr algn="just">
              <a:buFont typeface="Arial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4095" t="17930" r="51232" b="6169"/>
          <a:stretch/>
        </p:blipFill>
        <p:spPr bwMode="auto">
          <a:xfrm>
            <a:off x="2063552" y="2060848"/>
            <a:ext cx="309634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3837" t="17011" r="50973" b="5938"/>
          <a:stretch/>
        </p:blipFill>
        <p:spPr bwMode="auto">
          <a:xfrm>
            <a:off x="5916392" y="3703752"/>
            <a:ext cx="1872208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13060" t="15173" r="51232" b="7607"/>
          <a:stretch/>
        </p:blipFill>
        <p:spPr bwMode="auto">
          <a:xfrm>
            <a:off x="8587388" y="926007"/>
            <a:ext cx="1853588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5231904" y="3386588"/>
            <a:ext cx="792088" cy="33375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13578" t="16782" r="51103" b="5938"/>
          <a:stretch/>
        </p:blipFill>
        <p:spPr bwMode="auto">
          <a:xfrm>
            <a:off x="7464153" y="2397387"/>
            <a:ext cx="1881381" cy="244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54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5" y="188641"/>
            <a:ext cx="8480687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модульных и комплексных дополнительных общеобразовательных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196752"/>
            <a:ext cx="8147248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Согласно методическим рекомендациям по проектированию дополнительных общеразвивающих программ (Письмо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РФ от 18.11.2015 № 09-3242), одним из принципов проектирования и реализации дополнительных общеобразовательных программ является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разноуровневость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Такие программы предполагают реализацию параллельных процессов освоения содержания программы на его разных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уровнях углубленности, доступности и степени сложности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исходя из диагностики и стартовых возможностей каждого из участников рассматриваемой программы.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Владимирской области выделены следующие уровни сложности программ:</a:t>
            </a:r>
          </a:p>
          <a:p>
            <a:pPr algn="just"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Ознакомительный</a:t>
            </a:r>
          </a:p>
          <a:p>
            <a:pPr algn="just"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pPr algn="just"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Продвинутый</a:t>
            </a:r>
          </a:p>
          <a:p>
            <a:pPr algn="just">
              <a:buFont typeface="Arial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6A5FE5A-3F45-4255-BD00-65280DDA3CF4}"/>
              </a:ext>
            </a:extLst>
          </p:cNvPr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14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3002"/>
            <a:ext cx="112776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01800" marR="5080" indent="-1689735" algn="ctr">
              <a:lnSpc>
                <a:spcPts val="2590"/>
              </a:lnSpc>
              <a:spcBef>
                <a:spcPts val="425"/>
              </a:spcBef>
            </a:pPr>
            <a:r>
              <a:rPr lang="ru-RU" sz="2200" i="0" spc="-5" dirty="0">
                <a:latin typeface="Cambria"/>
                <a:cs typeface="Cambria"/>
              </a:rPr>
              <a:t>Нормативно-правовая </a:t>
            </a:r>
            <a:r>
              <a:rPr lang="ru-RU" sz="2200" i="0" dirty="0">
                <a:latin typeface="Cambria"/>
                <a:cs typeface="Cambria"/>
              </a:rPr>
              <a:t>база, </a:t>
            </a:r>
            <a:r>
              <a:rPr lang="ru-RU" sz="2200" i="0" spc="-25" dirty="0">
                <a:latin typeface="Cambria"/>
                <a:cs typeface="Cambria"/>
              </a:rPr>
              <a:t>регламентирующая </a:t>
            </a:r>
            <a:r>
              <a:rPr lang="ru-RU" sz="2200" i="0" spc="-5" dirty="0">
                <a:latin typeface="Cambria"/>
                <a:cs typeface="Cambria"/>
              </a:rPr>
              <a:t>внедрение целевой </a:t>
            </a:r>
            <a:r>
              <a:rPr lang="ru-RU" sz="2200" i="0" spc="-25" dirty="0">
                <a:latin typeface="Cambria"/>
                <a:cs typeface="Cambria"/>
              </a:rPr>
              <a:t>модели </a:t>
            </a:r>
            <a:r>
              <a:rPr lang="ru-RU" sz="2200" i="0" spc="-10" dirty="0">
                <a:latin typeface="Cambria"/>
                <a:cs typeface="Cambria"/>
              </a:rPr>
              <a:t>дополнительного </a:t>
            </a:r>
            <a:r>
              <a:rPr lang="ru-RU" sz="2200" i="0" spc="-5" dirty="0">
                <a:latin typeface="Cambria"/>
                <a:cs typeface="Cambria"/>
              </a:rPr>
              <a:t>образования</a:t>
            </a:r>
            <a:r>
              <a:rPr lang="ru-RU" sz="2200" i="0" spc="-175" dirty="0">
                <a:latin typeface="Cambria"/>
                <a:cs typeface="Cambria"/>
              </a:rPr>
              <a:t> </a:t>
            </a:r>
            <a:r>
              <a:rPr lang="ru-RU" sz="2200" i="0" spc="-5" dirty="0">
                <a:latin typeface="Cambria"/>
                <a:cs typeface="Cambria"/>
              </a:rPr>
              <a:t>детей на </a:t>
            </a:r>
            <a:r>
              <a:rPr lang="ru-RU" sz="2200" i="0" u="sng" spc="-5" dirty="0">
                <a:latin typeface="Cambria"/>
                <a:cs typeface="Cambria"/>
              </a:rPr>
              <a:t>федеральном</a:t>
            </a:r>
            <a:r>
              <a:rPr lang="ru-RU" sz="2200" i="0" spc="-5" dirty="0">
                <a:latin typeface="Cambria"/>
                <a:cs typeface="Cambria"/>
              </a:rPr>
              <a:t> уровне</a:t>
            </a:r>
            <a:endParaRPr lang="ru-RU" sz="2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991565"/>
            <a:ext cx="11941810" cy="567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40" dirty="0">
                <a:solidFill>
                  <a:srgbClr val="843A0C"/>
                </a:solidFill>
                <a:latin typeface="Calibri"/>
                <a:cs typeface="Calibri"/>
              </a:rPr>
              <a:t>Указ </a:t>
            </a:r>
            <a:r>
              <a:rPr sz="1600" spc="-10" dirty="0">
                <a:solidFill>
                  <a:srgbClr val="843A0C"/>
                </a:solidFill>
                <a:latin typeface="Calibri"/>
                <a:cs typeface="Calibri"/>
              </a:rPr>
              <a:t>Президента Российской Федерации </a:t>
            </a:r>
            <a:r>
              <a:rPr sz="1600" spc="-20" dirty="0">
                <a:solidFill>
                  <a:srgbClr val="843A0C"/>
                </a:solidFill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843A0C"/>
                </a:solidFill>
                <a:latin typeface="Calibri"/>
                <a:cs typeface="Calibri"/>
              </a:rPr>
              <a:t>07.05.2012 </a:t>
            </a:r>
            <a:r>
              <a:rPr sz="1600" spc="5" dirty="0">
                <a:solidFill>
                  <a:srgbClr val="843A0C"/>
                </a:solidFill>
                <a:latin typeface="Calibri"/>
                <a:cs typeface="Calibri"/>
              </a:rPr>
              <a:t>№ </a:t>
            </a:r>
            <a:r>
              <a:rPr sz="1600" spc="-5" dirty="0">
                <a:solidFill>
                  <a:srgbClr val="843A0C"/>
                </a:solidFill>
                <a:latin typeface="Calibri"/>
                <a:cs typeface="Calibri"/>
              </a:rPr>
              <a:t>599 "О мерах </a:t>
            </a:r>
            <a:r>
              <a:rPr sz="1600" dirty="0">
                <a:solidFill>
                  <a:srgbClr val="843A0C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843A0C"/>
                </a:solidFill>
                <a:latin typeface="Calibri"/>
                <a:cs typeface="Calibri"/>
              </a:rPr>
              <a:t>реализации государственной политики </a:t>
            </a:r>
            <a:r>
              <a:rPr sz="1600" dirty="0">
                <a:solidFill>
                  <a:srgbClr val="843A0C"/>
                </a:solidFill>
                <a:latin typeface="Calibri"/>
                <a:cs typeface="Calibri"/>
              </a:rPr>
              <a:t>в</a:t>
            </a:r>
            <a:r>
              <a:rPr sz="1600" spc="-60" dirty="0">
                <a:solidFill>
                  <a:srgbClr val="843A0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43A0C"/>
                </a:solidFill>
                <a:latin typeface="Calibri"/>
                <a:cs typeface="Calibri"/>
              </a:rPr>
              <a:t>области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843A0C"/>
                </a:solidFill>
                <a:latin typeface="Calibri"/>
                <a:cs typeface="Calibri"/>
              </a:rPr>
              <a:t>образования </a:t>
            </a:r>
            <a:r>
              <a:rPr sz="1600" dirty="0">
                <a:solidFill>
                  <a:srgbClr val="843A0C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843A0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43A0C"/>
                </a:solidFill>
                <a:latin typeface="Calibri"/>
                <a:cs typeface="Calibri"/>
              </a:rPr>
              <a:t>науки"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 закон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РФ 273-ФЗ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«Об образовании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Российской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Федерации»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6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29.12.2012</a:t>
            </a:r>
            <a:endParaRPr sz="1600" dirty="0">
              <a:latin typeface="Calibri"/>
              <a:cs typeface="Calibri"/>
            </a:endParaRPr>
          </a:p>
          <a:p>
            <a:pPr marL="299085" marR="2095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  <a:tab pos="1457960" algn="l"/>
                <a:tab pos="2435860" algn="l"/>
                <a:tab pos="4192270" algn="l"/>
                <a:tab pos="5530850" algn="l"/>
                <a:tab pos="6262370" algn="l"/>
                <a:tab pos="7726045" algn="l"/>
                <a:tab pos="9359900" algn="l"/>
                <a:tab pos="10856595" algn="l"/>
              </a:tabLst>
            </a:pP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Ко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н</a:t>
            </a:r>
            <a:r>
              <a:rPr sz="1600" spc="-4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ц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п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ц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я	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азв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ит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я	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до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п</a:t>
            </a:r>
            <a:r>
              <a:rPr sz="1600" spc="-3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лн</a:t>
            </a:r>
            <a:r>
              <a:rPr sz="1600" spc="-2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т</a:t>
            </a:r>
            <a:r>
              <a:rPr sz="1600" spc="-3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л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ь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г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	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браз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ван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я	</a:t>
            </a:r>
            <a:r>
              <a:rPr sz="1600" spc="-2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д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</a:t>
            </a:r>
            <a:r>
              <a:rPr sz="1600" spc="-4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т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ей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,	у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т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ве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ж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дё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нная	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асп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spc="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я</a:t>
            </a:r>
            <a:r>
              <a:rPr sz="1600" spc="-2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ж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н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ие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м	П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ав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т</a:t>
            </a:r>
            <a:r>
              <a:rPr sz="1600" spc="-3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л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ь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с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т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ва	</a:t>
            </a:r>
            <a:r>
              <a:rPr sz="1600" spc="-2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Р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сс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й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с</a:t>
            </a:r>
            <a:r>
              <a:rPr sz="1600" spc="-2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к</a:t>
            </a:r>
            <a:r>
              <a:rPr sz="1600" spc="-1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й  </a:t>
            </a:r>
            <a:r>
              <a:rPr sz="1600" spc="-1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Федерации </a:t>
            </a:r>
            <a:r>
              <a:rPr sz="1600" spc="-2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04.09.2014 №</a:t>
            </a:r>
            <a:r>
              <a:rPr sz="1600" spc="-45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highlight>
                  <a:srgbClr val="FFFF00"/>
                </a:highlight>
                <a:latin typeface="Calibri"/>
                <a:cs typeface="Calibri"/>
              </a:rPr>
              <a:t>1726-р</a:t>
            </a:r>
            <a:r>
              <a:rPr lang="ru-RU" sz="1600" dirty="0">
                <a:solidFill>
                  <a:srgbClr val="001F5F"/>
                </a:solidFill>
                <a:latin typeface="Calibri"/>
                <a:cs typeface="Calibri"/>
              </a:rPr>
              <a:t>  (</a:t>
            </a:r>
            <a:r>
              <a:rPr lang="ru-RU" sz="1600" dirty="0">
                <a:solidFill>
                  <a:srgbClr val="001F5F"/>
                </a:solidFill>
                <a:latin typeface="Calibri"/>
                <a:cs typeface="Calibri"/>
                <a:hlinkClick r:id="rId2"/>
              </a:rPr>
              <a:t>Концепция развития ДОД до 2030 года, проект</a:t>
            </a:r>
            <a:r>
              <a:rPr lang="ru-RU" sz="16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Указ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Президента Российской Федерации 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07.05.2018 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№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204 «О национальных 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целях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стратегических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задачах</a:t>
            </a:r>
            <a:r>
              <a:rPr sz="16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развития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Российской Федерации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период 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года»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39687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Приоритетный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проект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«Доступное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дополнительное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образование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для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детей» 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(протокол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заседания Президиума Совета при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Президенте Российской Федерации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стратегическому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развитию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национальным проектам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30.11.2016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r>
              <a:rPr sz="1600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11)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160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Министерства</a:t>
            </a:r>
            <a:r>
              <a:rPr sz="1600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просвещения</a:t>
            </a:r>
            <a:r>
              <a:rPr sz="160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России</a:t>
            </a:r>
            <a:r>
              <a:rPr sz="160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1600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09.11.2018</a:t>
            </a:r>
            <a:r>
              <a:rPr sz="16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160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196</a:t>
            </a:r>
            <a:r>
              <a:rPr sz="1600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утверждении</a:t>
            </a:r>
            <a:r>
              <a:rPr sz="16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Порядка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6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осуществления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дополнительным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общеобразовательным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Calibri"/>
                <a:cs typeface="Calibri"/>
              </a:rPr>
              <a:t>программам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lang="ru-RU" sz="16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lang="ru-RU" sz="1600" spc="-5" dirty="0">
                <a:solidFill>
                  <a:srgbClr val="001F5F"/>
                </a:solidFill>
                <a:cs typeface="Calibri"/>
              </a:rPr>
              <a:t>+ Приказ Министерства просвещения РФ от 30 сентября 2020 г. N 533 </a:t>
            </a:r>
            <a:r>
              <a:rPr lang="ru-RU" sz="1600" spc="-5" dirty="0">
                <a:solidFill>
                  <a:srgbClr val="FF0000"/>
                </a:solidFill>
                <a:cs typeface="Calibri"/>
              </a:rPr>
              <a:t>"О внесении изменений в Порядок </a:t>
            </a:r>
            <a:r>
              <a:rPr lang="ru-RU" sz="1600" spc="-5" dirty="0">
                <a:solidFill>
                  <a:srgbClr val="001F5F"/>
                </a:solidFill>
                <a:cs typeface="Calibri"/>
              </a:rPr>
              <a:t>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 ноября 2018 г. N 196".</a:t>
            </a:r>
            <a:endParaRPr sz="1600" dirty="0">
              <a:latin typeface="Calibri"/>
              <a:cs typeface="Calibri"/>
            </a:endParaRPr>
          </a:p>
          <a:p>
            <a:pPr marL="299085" marR="25654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Национальный проект «Образование» 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(протокол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заседания Президиума Совета при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Президенте Российской Федерации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стратегическому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развитию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национальным проектам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24.12.2018 №</a:t>
            </a:r>
            <a:r>
              <a:rPr sz="16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16)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проект 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«Успех </a:t>
            </a:r>
            <a:r>
              <a:rPr sz="1600" spc="-30" dirty="0">
                <a:solidFill>
                  <a:srgbClr val="FF0000"/>
                </a:solidFill>
                <a:latin typeface="Calibri"/>
                <a:cs typeface="Calibri"/>
              </a:rPr>
              <a:t>каждого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ребёнка»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(протокол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заседания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проектного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комитета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национальному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проекту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«Образование»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07.12.2018 №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3)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Основные требования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внедрению системы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персонифицированного финансирования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дополнительного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детей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субъектах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Российской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Федерации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для реализации мероприятий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формированию современных управленческих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организационно-экономических механизмов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системе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дополнительного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детей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рамках государственной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Российской Федерации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«Развитие образования»,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направленные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письмом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Министерства образования и науки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Российской Федерации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03.07.2018 № 09-953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«О направлении</a:t>
            </a:r>
            <a:r>
              <a:rPr sz="1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001F5F"/>
                </a:solidFill>
                <a:latin typeface="Calibri"/>
                <a:cs typeface="Calibri"/>
              </a:rPr>
              <a:t>информации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89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524000" y="1792681"/>
            <a:ext cx="8610599" cy="4892365"/>
          </a:xfrm>
          <a:prstGeom prst="rect">
            <a:avLst/>
          </a:prstGeom>
          <a:noFill/>
        </p:spPr>
        <p:txBody>
          <a:bodyPr vert="horz" wrap="square" lIns="0" tIns="13970" rIns="0" bIns="0" rtlCol="0">
            <a:spAutoFit/>
          </a:bodyPr>
          <a:lstStyle/>
          <a:p>
            <a:pPr marL="0" marR="298450" indent="0" algn="ctr">
              <a:lnSpc>
                <a:spcPct val="100000"/>
              </a:lnSpc>
              <a:spcBef>
                <a:spcPts val="11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Семинар</a:t>
            </a:r>
            <a:endParaRPr lang="en-US" dirty="0">
              <a:solidFill>
                <a:srgbClr val="FF0000"/>
              </a:solidFill>
            </a:endParaRPr>
          </a:p>
          <a:p>
            <a:pPr marL="0" marR="298450" indent="0" algn="ctr">
              <a:lnSpc>
                <a:spcPct val="100000"/>
              </a:lnSpc>
              <a:spcBef>
                <a:spcPts val="11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«Проведение муниципальной экспертной оценки программ дополнительного образования в 2021-2022 учебном году: критерии, подходы, содержание»</a:t>
            </a:r>
          </a:p>
          <a:p>
            <a:pPr marL="0" marR="298450" indent="0" algn="ctr">
              <a:lnSpc>
                <a:spcPct val="100000"/>
              </a:lnSpc>
              <a:spcBef>
                <a:spcPts val="110"/>
              </a:spcBef>
              <a:buNone/>
            </a:pPr>
            <a:r>
              <a:rPr lang="ru-RU" sz="2400" b="0" i="0" spc="5" dirty="0">
                <a:solidFill>
                  <a:schemeClr val="tx1"/>
                </a:solidFill>
              </a:rPr>
              <a:t>16 марта  2021 г.</a:t>
            </a:r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i="1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lang="ru-RU" spc="5" dirty="0"/>
          </a:p>
          <a:p>
            <a:pPr marL="304800" marR="298450" algn="ctr">
              <a:lnSpc>
                <a:spcPct val="100000"/>
              </a:lnSpc>
              <a:spcBef>
                <a:spcPts val="110"/>
              </a:spcBef>
            </a:pPr>
            <a:endParaRPr i="1" spc="5" dirty="0"/>
          </a:p>
        </p:txBody>
      </p:sp>
      <p:sp>
        <p:nvSpPr>
          <p:cNvPr id="4" name="object 4"/>
          <p:cNvSpPr txBox="1"/>
          <p:nvPr/>
        </p:nvSpPr>
        <p:spPr>
          <a:xfrm>
            <a:off x="7467600" y="4648200"/>
            <a:ext cx="436118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i="1" spc="-5" dirty="0">
                <a:latin typeface="Century Gothic"/>
                <a:cs typeface="Century Gothic"/>
              </a:rPr>
              <a:t>Золотова Екатерина Петровна,</a:t>
            </a:r>
          </a:p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i="1" spc="-5" dirty="0">
                <a:latin typeface="Century Gothic"/>
                <a:cs typeface="Century Gothic"/>
              </a:rPr>
              <a:t>руководитель </a:t>
            </a:r>
            <a:r>
              <a:rPr sz="1800" b="1" i="1" spc="-5" dirty="0" err="1">
                <a:latin typeface="Century Gothic"/>
                <a:cs typeface="Century Gothic"/>
              </a:rPr>
              <a:t>Региональн</a:t>
            </a:r>
            <a:r>
              <a:rPr lang="ru-RU" sz="1800" b="1" i="1" spc="-5" dirty="0">
                <a:latin typeface="Century Gothic"/>
                <a:cs typeface="Century Gothic"/>
              </a:rPr>
              <a:t>ого</a:t>
            </a:r>
            <a:r>
              <a:rPr sz="1800" b="1" i="1" spc="-5" dirty="0">
                <a:latin typeface="Century Gothic"/>
                <a:cs typeface="Century Gothic"/>
              </a:rPr>
              <a:t> </a:t>
            </a:r>
            <a:r>
              <a:rPr sz="1800" b="1" i="1" spc="-10" dirty="0" err="1">
                <a:latin typeface="Century Gothic"/>
                <a:cs typeface="Century Gothic"/>
              </a:rPr>
              <a:t>модельн</a:t>
            </a:r>
            <a:r>
              <a:rPr lang="ru-RU" sz="1800" b="1" i="1" spc="-10" dirty="0">
                <a:latin typeface="Century Gothic"/>
                <a:cs typeface="Century Gothic"/>
              </a:rPr>
              <a:t>ого</a:t>
            </a:r>
            <a:r>
              <a:rPr sz="1800" b="1" i="1" spc="-145" dirty="0">
                <a:latin typeface="Century Gothic"/>
                <a:cs typeface="Century Gothic"/>
              </a:rPr>
              <a:t> </a:t>
            </a:r>
            <a:r>
              <a:rPr sz="1800" b="1" i="1" spc="-5" dirty="0" err="1">
                <a:latin typeface="Century Gothic"/>
                <a:cs typeface="Century Gothic"/>
              </a:rPr>
              <a:t>центр</a:t>
            </a:r>
            <a:r>
              <a:rPr lang="ru-RU" sz="1800" b="1" i="1" spc="-5" dirty="0">
                <a:latin typeface="Century Gothic"/>
                <a:cs typeface="Century Gothic"/>
              </a:rPr>
              <a:t>а</a:t>
            </a:r>
            <a:endParaRPr sz="1800" dirty="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800" b="1" i="1" spc="-5" dirty="0">
                <a:latin typeface="Century Gothic"/>
                <a:cs typeface="Century Gothic"/>
              </a:rPr>
              <a:t>дополнительного образования</a:t>
            </a:r>
            <a:r>
              <a:rPr sz="1800" b="1" i="1" spc="-20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детей</a:t>
            </a:r>
            <a:endParaRPr sz="1800" dirty="0">
              <a:latin typeface="Century Gothic"/>
              <a:cs typeface="Century Gothic"/>
            </a:endParaRPr>
          </a:p>
          <a:p>
            <a:pPr marR="12065" algn="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entury Gothic"/>
                <a:cs typeface="Century Gothic"/>
              </a:rPr>
              <a:t>Владимирской</a:t>
            </a:r>
            <a:r>
              <a:rPr sz="1800" b="1" i="1" spc="-150" dirty="0">
                <a:latin typeface="Century Gothic"/>
                <a:cs typeface="Century Gothic"/>
              </a:rPr>
              <a:t> </a:t>
            </a:r>
            <a:r>
              <a:rPr sz="1800" b="1" i="1" spc="-5" dirty="0">
                <a:latin typeface="Century Gothic"/>
                <a:cs typeface="Century Gothic"/>
              </a:rPr>
              <a:t>области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91800" y="85343"/>
            <a:ext cx="1502663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85343"/>
            <a:ext cx="208776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71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3002"/>
            <a:ext cx="112776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01800" marR="5080" indent="-1689735" algn="ctr">
              <a:lnSpc>
                <a:spcPts val="2590"/>
              </a:lnSpc>
              <a:spcBef>
                <a:spcPts val="425"/>
              </a:spcBef>
            </a:pPr>
            <a:r>
              <a:rPr lang="ru-RU" sz="2200" i="0" spc="-5" dirty="0">
                <a:latin typeface="Cambria"/>
                <a:cs typeface="Cambria"/>
              </a:rPr>
              <a:t>Нормативно-правовая </a:t>
            </a:r>
            <a:r>
              <a:rPr lang="ru-RU" sz="2200" i="0" dirty="0">
                <a:latin typeface="Cambria"/>
                <a:cs typeface="Cambria"/>
              </a:rPr>
              <a:t>база, </a:t>
            </a:r>
            <a:r>
              <a:rPr lang="ru-RU" sz="2200" i="0" spc="-25" dirty="0">
                <a:latin typeface="Cambria"/>
                <a:cs typeface="Cambria"/>
              </a:rPr>
              <a:t>регламентирующая </a:t>
            </a:r>
            <a:r>
              <a:rPr lang="ru-RU" sz="2200" i="0" spc="-5" dirty="0">
                <a:latin typeface="Cambria"/>
                <a:cs typeface="Cambria"/>
              </a:rPr>
              <a:t>внедрение целевой </a:t>
            </a:r>
            <a:r>
              <a:rPr lang="ru-RU" sz="2200" i="0" spc="-25" dirty="0">
                <a:latin typeface="Cambria"/>
                <a:cs typeface="Cambria"/>
              </a:rPr>
              <a:t>модели </a:t>
            </a:r>
            <a:r>
              <a:rPr lang="ru-RU" sz="2200" i="0" spc="-10" dirty="0">
                <a:latin typeface="Cambria"/>
                <a:cs typeface="Cambria"/>
              </a:rPr>
              <a:t>дополнительного </a:t>
            </a:r>
            <a:r>
              <a:rPr lang="ru-RU" sz="2200" i="0" spc="-5" dirty="0">
                <a:latin typeface="Cambria"/>
                <a:cs typeface="Cambria"/>
              </a:rPr>
              <a:t>образования</a:t>
            </a:r>
            <a:r>
              <a:rPr lang="ru-RU" sz="2200" i="0" spc="-175" dirty="0">
                <a:latin typeface="Cambria"/>
                <a:cs typeface="Cambria"/>
              </a:rPr>
              <a:t> </a:t>
            </a:r>
            <a:r>
              <a:rPr lang="ru-RU" sz="2200" i="0" spc="-5" dirty="0">
                <a:latin typeface="Cambria"/>
                <a:cs typeface="Cambria"/>
              </a:rPr>
              <a:t>детей на </a:t>
            </a:r>
            <a:r>
              <a:rPr lang="ru-RU" sz="2200" i="0" u="sng" spc="-5" dirty="0">
                <a:latin typeface="Cambria"/>
                <a:cs typeface="Cambria"/>
              </a:rPr>
              <a:t>региональном</a:t>
            </a:r>
            <a:r>
              <a:rPr lang="ru-RU" sz="2200" i="0" spc="-5" dirty="0">
                <a:latin typeface="Cambria"/>
                <a:cs typeface="Cambria"/>
              </a:rPr>
              <a:t> уровне</a:t>
            </a:r>
            <a:endParaRPr lang="ru-RU" sz="2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914400"/>
            <a:ext cx="11201400" cy="6102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00" dirty="0">
                <a:latin typeface="Calibri"/>
                <a:cs typeface="Calibri"/>
              </a:rPr>
              <a:t>	</a:t>
            </a:r>
            <a:r>
              <a:rPr lang="ru-RU" sz="1550" dirty="0">
                <a:latin typeface="Calibri"/>
                <a:cs typeface="Calibri"/>
              </a:rPr>
              <a:t>1.	Распоряжение Администрации Владимирской области от 09 апреля 2020 № 270-р </a:t>
            </a:r>
            <a:r>
              <a:rPr lang="ru-RU" sz="1550" dirty="0">
                <a:highlight>
                  <a:srgbClr val="FFFF00"/>
                </a:highlight>
                <a:latin typeface="Calibri"/>
                <a:cs typeface="Calibri"/>
              </a:rPr>
              <a:t>«О введении системы персонифицированного финансирования дополнительного образования детей на территории Владимирской области»</a:t>
            </a:r>
            <a:r>
              <a:rPr lang="ru-RU" sz="1550" dirty="0">
                <a:latin typeface="Calibri"/>
                <a:cs typeface="Calibri"/>
              </a:rPr>
              <a:t>	</a:t>
            </a:r>
            <a:r>
              <a:rPr lang="ru-RU" sz="1550" dirty="0">
                <a:latin typeface="Calibri"/>
                <a:cs typeface="Calibri"/>
                <a:hlinkClick r:id="rId2"/>
              </a:rPr>
              <a:t>https://www.rmc.viro33.ru/images/docs/norm.dok/reg/2.pdf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2.	Распоряжение Администрации Владимирской области от 20 апреля 2020 № 310-р «О создании Регионального модельного центра дополнительного образования детей Владимирской области» 	</a:t>
            </a:r>
            <a:r>
              <a:rPr lang="ru-RU" sz="1550" dirty="0">
                <a:latin typeface="Calibri"/>
                <a:cs typeface="Calibri"/>
                <a:hlinkClick r:id="rId3"/>
              </a:rPr>
              <a:t>https://www.rmc.viro33.ru/images/docs/norm.dok/reg/3.pdf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3.	Распоряжение Департамента образования администрации Владимирской области от 28 апреля 2020 № 470 «Об исполнении распоряжения администрации Владимирской области от 20.04.2020 № 310-р»	</a:t>
            </a:r>
            <a:r>
              <a:rPr lang="ru-RU" sz="1550" dirty="0">
                <a:latin typeface="Calibri"/>
                <a:cs typeface="Calibri"/>
                <a:hlinkClick r:id="rId4"/>
              </a:rPr>
              <a:t>https://www.rmc.viro33.ru/images/docs/norm.dok/reg/4.pdf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4.	Распоряжение Администрации Владимирской области от 18 мая 2020 № 396-р «О создании Межведомственного совета по внедрению и реализации Целевой модели развития региональной системы дополнительного образования детей во Владимирской области» </a:t>
            </a:r>
            <a:r>
              <a:rPr lang="ru-RU" sz="1550" dirty="0">
                <a:latin typeface="Calibri"/>
                <a:cs typeface="Calibri"/>
                <a:hlinkClick r:id="rId5"/>
              </a:rPr>
              <a:t>https://www.rmc.viro33.ru/images/docs/norm.dok/reg/5.pdf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5.	Распоряжение Администрации Владимирской области от 28 апреля 2020 № 475 </a:t>
            </a:r>
            <a:r>
              <a:rPr lang="ru-RU" sz="1550" dirty="0">
                <a:highlight>
                  <a:srgbClr val="FFFF00"/>
                </a:highlight>
                <a:latin typeface="Calibri"/>
                <a:cs typeface="Calibri"/>
              </a:rPr>
              <a:t>«Об утверждении Правил персонифицированного финансирования дополнительного образования детей во Владимирской области»</a:t>
            </a:r>
            <a:r>
              <a:rPr lang="ru-RU" sz="1550" dirty="0">
                <a:latin typeface="Calibri"/>
                <a:cs typeface="Calibri"/>
              </a:rPr>
              <a:t>	</a:t>
            </a:r>
            <a:r>
              <a:rPr lang="ru-RU" sz="1550" dirty="0">
                <a:latin typeface="Calibri"/>
                <a:cs typeface="Calibri"/>
                <a:hlinkClick r:id="rId6"/>
              </a:rPr>
              <a:t>https://www.rmc.viro33.ru/images/docs/norm.dok/reg/6.pdf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6.	Распоряжение Департамента образования администрации Владимирской области от 14 марта 2020 № 270 «Об утверждении медиаплана информационного сопровождения внедрения целевой модели развития системы дополнительного образования детей Владимирской области в 2020 году»	</a:t>
            </a:r>
            <a:r>
              <a:rPr lang="ru-RU" sz="1550" dirty="0">
                <a:latin typeface="Calibri"/>
                <a:cs typeface="Calibri"/>
                <a:hlinkClick r:id="rId7"/>
              </a:rPr>
              <a:t>https://www.rmc.viro33.ru/images/docs/norm.dok/reg/7.pdf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7.	Постановление Администрации Владимирской области от 09 июня 2020 № 365 </a:t>
            </a:r>
            <a:r>
              <a:rPr lang="ru-RU" sz="1550" dirty="0">
                <a:highlight>
                  <a:srgbClr val="FFFF00"/>
                </a:highlight>
                <a:latin typeface="Calibri"/>
                <a:cs typeface="Calibri"/>
              </a:rPr>
              <a:t>«Об утверждении Концепции персонифицированного дополнительного образования детей на территории Владимирской области» </a:t>
            </a:r>
            <a:r>
              <a:rPr lang="ru-RU" sz="1550" dirty="0">
                <a:latin typeface="Calibri"/>
                <a:cs typeface="Calibri"/>
                <a:hlinkClick r:id="rId8"/>
              </a:rPr>
              <a:t>http://rmc.viro33.ru/images/help/P365.pdf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ru-RU" sz="1550" dirty="0">
                <a:latin typeface="Calibri"/>
                <a:cs typeface="Calibri"/>
              </a:rPr>
              <a:t>	8.	Распоряжение Департамента образования Владимирской области от 30 июня 2020 № 717 «Об исполнении постановления администрации Владимирской области от 09.06.2020 № 365» </a:t>
            </a:r>
            <a:r>
              <a:rPr lang="ru-RU" sz="1550" dirty="0">
                <a:latin typeface="Calibri"/>
                <a:cs typeface="Calibri"/>
                <a:hlinkClick r:id="rId9"/>
              </a:rPr>
              <a:t>https://www.rmc.viro33.ru/images/docs/norm.dok/reg/717.pdf</a:t>
            </a:r>
            <a:endParaRPr lang="ru-RU" sz="155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endParaRPr lang="ru-RU" sz="1700" dirty="0">
              <a:latin typeface="Calibri"/>
              <a:cs typeface="Calibri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11049000" y="0"/>
            <a:ext cx="107939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6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3002"/>
            <a:ext cx="112776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01800" marR="5080" indent="-1689735" algn="ctr">
              <a:lnSpc>
                <a:spcPts val="2590"/>
              </a:lnSpc>
              <a:spcBef>
                <a:spcPts val="425"/>
              </a:spcBef>
            </a:pPr>
            <a:r>
              <a:rPr lang="ru-RU" sz="2200" i="0" spc="-5" dirty="0">
                <a:latin typeface="Cambria"/>
                <a:cs typeface="Cambria"/>
              </a:rPr>
              <a:t>Нормативно-правовая </a:t>
            </a:r>
            <a:r>
              <a:rPr lang="ru-RU" sz="2200" i="0" dirty="0">
                <a:latin typeface="Cambria"/>
                <a:cs typeface="Cambria"/>
              </a:rPr>
              <a:t>база, </a:t>
            </a:r>
            <a:r>
              <a:rPr lang="ru-RU" sz="2200" i="0" spc="-25" dirty="0">
                <a:latin typeface="Cambria"/>
                <a:cs typeface="Cambria"/>
              </a:rPr>
              <a:t>регламентирующая </a:t>
            </a:r>
            <a:r>
              <a:rPr lang="ru-RU" sz="2200" i="0" spc="-5" dirty="0">
                <a:latin typeface="Cambria"/>
                <a:cs typeface="Cambria"/>
              </a:rPr>
              <a:t>внедрение целевой </a:t>
            </a:r>
            <a:r>
              <a:rPr lang="ru-RU" sz="2200" i="0" spc="-25" dirty="0">
                <a:latin typeface="Cambria"/>
                <a:cs typeface="Cambria"/>
              </a:rPr>
              <a:t>модели </a:t>
            </a:r>
            <a:r>
              <a:rPr lang="ru-RU" sz="2200" i="0" spc="-10" dirty="0">
                <a:latin typeface="Cambria"/>
                <a:cs typeface="Cambria"/>
              </a:rPr>
              <a:t>дополнительного </a:t>
            </a:r>
            <a:r>
              <a:rPr lang="ru-RU" sz="2200" i="0" spc="-5" dirty="0">
                <a:latin typeface="Cambria"/>
                <a:cs typeface="Cambria"/>
              </a:rPr>
              <a:t>образования</a:t>
            </a:r>
            <a:r>
              <a:rPr lang="ru-RU" sz="2200" i="0" spc="-175" dirty="0">
                <a:latin typeface="Cambria"/>
                <a:cs typeface="Cambria"/>
              </a:rPr>
              <a:t> </a:t>
            </a:r>
            <a:r>
              <a:rPr lang="ru-RU" sz="2200" i="0" spc="-5" dirty="0">
                <a:latin typeface="Cambria"/>
                <a:cs typeface="Cambria"/>
              </a:rPr>
              <a:t>детей на </a:t>
            </a:r>
            <a:r>
              <a:rPr lang="ru-RU" sz="2200" i="0" u="sng" spc="-5" dirty="0">
                <a:latin typeface="Cambria"/>
                <a:cs typeface="Cambria"/>
              </a:rPr>
              <a:t>федеральном</a:t>
            </a:r>
            <a:r>
              <a:rPr lang="ru-RU" sz="2200" i="0" spc="-5" dirty="0">
                <a:latin typeface="Cambria"/>
                <a:cs typeface="Cambria"/>
              </a:rPr>
              <a:t> уровне</a:t>
            </a:r>
            <a:endParaRPr lang="ru-RU" sz="2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991565"/>
            <a:ext cx="11941810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 err="1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160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Министерства</a:t>
            </a:r>
            <a:r>
              <a:rPr sz="1600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просвещения</a:t>
            </a:r>
            <a:r>
              <a:rPr sz="160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России</a:t>
            </a:r>
            <a:r>
              <a:rPr sz="160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1600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09.11.2018</a:t>
            </a:r>
            <a:r>
              <a:rPr sz="16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160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196</a:t>
            </a:r>
            <a:r>
              <a:rPr sz="1600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утверждении</a:t>
            </a:r>
            <a:r>
              <a:rPr sz="16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Порядка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6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осуществления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дополнительным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общеобразовательным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Calibri"/>
                <a:cs typeface="Calibri"/>
              </a:rPr>
              <a:t>программам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lang="ru-RU" sz="16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endParaRPr lang="ru-RU" sz="1200" spc="-5" dirty="0">
              <a:solidFill>
                <a:srgbClr val="001F5F"/>
              </a:solidFill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Приказ Министерства просвещения РФ от 30 сентября 2020 г. N 533 </a:t>
            </a:r>
            <a:r>
              <a:rPr lang="ru-RU" sz="1600" b="1" spc="-5" dirty="0">
                <a:solidFill>
                  <a:srgbClr val="FF0000"/>
                </a:solidFill>
                <a:cs typeface="Calibri"/>
              </a:rPr>
              <a:t>"О внесении изменений в Порядок 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 ноября 2018 г. N 196".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6813" b="11287"/>
          <a:stretch/>
        </p:blipFill>
        <p:spPr bwMode="auto">
          <a:xfrm>
            <a:off x="381000" y="2442424"/>
            <a:ext cx="6781800" cy="436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62000" y="2819400"/>
            <a:ext cx="3124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6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9144000" cy="738664"/>
          </a:xfrm>
        </p:spPr>
        <p:txBody>
          <a:bodyPr/>
          <a:lstStyle/>
          <a:p>
            <a:pPr algn="ctr"/>
            <a:r>
              <a:rPr lang="ru-RU" dirty="0"/>
              <a:t>Концепция развития дополнительного образования детей </a:t>
            </a:r>
            <a:br>
              <a:rPr lang="ru-RU" dirty="0"/>
            </a:br>
            <a:r>
              <a:rPr lang="ru-RU" dirty="0"/>
              <a:t>до 2030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468056"/>
            <a:ext cx="9982200" cy="3200876"/>
          </a:xfrm>
        </p:spPr>
        <p:txBody>
          <a:bodyPr/>
          <a:lstStyle/>
          <a:p>
            <a:r>
              <a:rPr lang="ru-RU" dirty="0"/>
              <a:t>Цели:</a:t>
            </a:r>
          </a:p>
          <a:p>
            <a:pPr algn="just"/>
            <a:r>
              <a:rPr lang="ru-RU" dirty="0"/>
              <a:t>1. </a:t>
            </a:r>
            <a:r>
              <a:rPr lang="ru-RU" sz="2400" dirty="0">
                <a:solidFill>
                  <a:schemeClr val="tx1"/>
                </a:solidFill>
              </a:rPr>
              <a:t>Создание условий для самореализации и развития  талантов детей, воспитания свободной, высоконравственной, гармонично развитой  и социально ответственной личности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dirty="0"/>
              <a:t>2. </a:t>
            </a:r>
            <a:r>
              <a:rPr lang="ru-RU" sz="2400" dirty="0">
                <a:solidFill>
                  <a:schemeClr val="tx1"/>
                </a:solidFill>
              </a:rPr>
              <a:t>Повышение </a:t>
            </a:r>
            <a:r>
              <a:rPr lang="ru-RU" sz="2400" dirty="0">
                <a:solidFill>
                  <a:schemeClr val="accent2"/>
                </a:solidFill>
              </a:rPr>
              <a:t>доступности качественных программ  </a:t>
            </a:r>
            <a:r>
              <a:rPr lang="ru-RU" sz="2400" dirty="0">
                <a:solidFill>
                  <a:schemeClr val="tx1"/>
                </a:solidFill>
              </a:rPr>
              <a:t>дополнительного образования для каждого ребенка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1"/>
            <a:ext cx="658414" cy="13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" y="3505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6" y="20002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05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9144000" cy="738664"/>
          </a:xfrm>
        </p:spPr>
        <p:txBody>
          <a:bodyPr/>
          <a:lstStyle/>
          <a:p>
            <a:pPr algn="ctr"/>
            <a:r>
              <a:rPr lang="ru-RU" dirty="0"/>
              <a:t>Концепция развития дополнительного образования детей </a:t>
            </a:r>
            <a:br>
              <a:rPr lang="ru-RU" dirty="0"/>
            </a:br>
            <a:r>
              <a:rPr lang="ru-RU" dirty="0"/>
              <a:t>до 2030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28055" r="11667" b="10463"/>
          <a:stretch/>
        </p:blipFill>
        <p:spPr bwMode="auto">
          <a:xfrm>
            <a:off x="-1" y="1447800"/>
            <a:ext cx="7104769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1"/>
            <a:ext cx="658414" cy="13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69" y="1445555"/>
            <a:ext cx="5049131" cy="420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17145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7145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изображения\Знаки\галоч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4572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94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388610" cy="369332"/>
          </a:xfrm>
        </p:spPr>
        <p:txBody>
          <a:bodyPr/>
          <a:lstStyle/>
          <a:p>
            <a:pPr algn="ctr"/>
            <a:r>
              <a:rPr lang="ru-RU" dirty="0"/>
              <a:t>Качество ДООП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5991" y="2971800"/>
            <a:ext cx="2743200" cy="1908215"/>
          </a:xfrm>
        </p:spPr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i="0" dirty="0">
                <a:solidFill>
                  <a:schemeClr val="tx1"/>
                </a:solidFill>
                <a:latin typeface="Cambria"/>
                <a:ea typeface="+mj-ea"/>
                <a:cs typeface="Cambria"/>
              </a:rPr>
              <a:t>Обеспечивающие  ее соответствие  установленным</a:t>
            </a:r>
          </a:p>
          <a:p>
            <a:pPr algn="ctr">
              <a:lnSpc>
                <a:spcPct val="100000"/>
              </a:lnSpc>
            </a:pPr>
            <a:r>
              <a:rPr lang="ru-RU" sz="2400" i="0" dirty="0">
                <a:solidFill>
                  <a:schemeClr val="tx1"/>
                </a:solidFill>
                <a:latin typeface="Cambria"/>
                <a:ea typeface="+mj-ea"/>
                <a:cs typeface="Cambria"/>
              </a:rPr>
              <a:t>требованиям</a:t>
            </a:r>
          </a:p>
          <a:p>
            <a:endParaRPr lang="ru-RU" dirty="0"/>
          </a:p>
        </p:txBody>
      </p:sp>
      <p:sp>
        <p:nvSpPr>
          <p:cNvPr id="4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215141" y="3114764"/>
            <a:ext cx="2924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2400" b="1" dirty="0">
                <a:latin typeface="Cambria"/>
                <a:ea typeface="+mj-ea"/>
                <a:cs typeface="Cambria"/>
              </a:rPr>
              <a:t>Удовлетворяющие  запросам детей и их 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991" y="2971800"/>
            <a:ext cx="2743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81792" y="2971800"/>
            <a:ext cx="3190875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08241" y="3886200"/>
            <a:ext cx="1568132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400800" y="3886200"/>
            <a:ext cx="1647712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91187" y="3017370"/>
            <a:ext cx="222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Свойства ДООП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05200" y="2791003"/>
            <a:ext cx="480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14800" y="552629"/>
            <a:ext cx="339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Единые</a:t>
            </a:r>
          </a:p>
          <a:p>
            <a:pPr algn="ctr"/>
            <a:r>
              <a:rPr lang="ru-RU" sz="2400" dirty="0"/>
              <a:t>требования  к качеству  программы</a:t>
            </a:r>
          </a:p>
        </p:txBody>
      </p:sp>
      <p:sp>
        <p:nvSpPr>
          <p:cNvPr id="29" name="Овал 28"/>
          <p:cNvSpPr/>
          <p:nvPr/>
        </p:nvSpPr>
        <p:spPr>
          <a:xfrm>
            <a:off x="4070191" y="381000"/>
            <a:ext cx="3581400" cy="182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00150" y="563106"/>
            <a:ext cx="2057400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Разработка программы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2000" y="649069"/>
            <a:ext cx="2057400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Экспертиза</a:t>
            </a:r>
          </a:p>
          <a:p>
            <a:pPr algn="ctr"/>
            <a:r>
              <a:rPr lang="ru-RU" dirty="0"/>
              <a:t>программы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7651591" y="972234"/>
            <a:ext cx="6542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3308191" y="886271"/>
            <a:ext cx="762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6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68056"/>
            <a:ext cx="10744200" cy="3877985"/>
          </a:xfrm>
        </p:spPr>
        <p:txBody>
          <a:bodyPr/>
          <a:lstStyle/>
          <a:p>
            <a:r>
              <a:rPr lang="ru-RU" sz="3200" b="0" i="0" dirty="0">
                <a:latin typeface="Arial" panose="020B0604020202020204" pitchFamily="34" charset="0"/>
                <a:cs typeface="Arial" panose="020B0604020202020204" pitchFamily="34" charset="0"/>
              </a:rPr>
              <a:t>Экспертиза:</a:t>
            </a:r>
          </a:p>
          <a:p>
            <a:pPr marL="514350" indent="-514350">
              <a:buAutoNum type="arabicPeriod"/>
            </a:pPr>
            <a:r>
              <a:rPr lang="ru-RU" sz="3200" b="0" i="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составляющая: </a:t>
            </a:r>
          </a:p>
          <a:p>
            <a:r>
              <a:rPr lang="ru-RU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констатация наличия  или отсутствия  компонентов программы</a:t>
            </a:r>
          </a:p>
          <a:p>
            <a:r>
              <a:rPr lang="ru-RU" sz="3200" b="0" i="0" dirty="0">
                <a:latin typeface="Arial" panose="020B0604020202020204" pitchFamily="34" charset="0"/>
                <a:cs typeface="Arial" panose="020B0604020202020204" pitchFamily="34" charset="0"/>
              </a:rPr>
              <a:t>2. Содержательная составляющая:</a:t>
            </a:r>
          </a:p>
          <a:p>
            <a:r>
              <a:rPr lang="ru-RU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программы  в целом;</a:t>
            </a:r>
          </a:p>
          <a:p>
            <a:r>
              <a:rPr lang="ru-RU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каждого из ее  компонентов</a:t>
            </a:r>
          </a:p>
          <a:p>
            <a:endParaRPr lang="ru-RU" dirty="0"/>
          </a:p>
        </p:txBody>
      </p:sp>
      <p:sp>
        <p:nvSpPr>
          <p:cNvPr id="4" name="object 7"/>
          <p:cNvSpPr/>
          <p:nvPr/>
        </p:nvSpPr>
        <p:spPr>
          <a:xfrm>
            <a:off x="10972800" y="0"/>
            <a:ext cx="115559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03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319" y="188642"/>
            <a:ext cx="8208912" cy="864095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разработки и реализации дополнительных общеобразовательных программ: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52736"/>
            <a:ext cx="10896600" cy="57290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Методические рекомендации размещены на сайте РМЦ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rmc.viro33.ru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разделе «Методическая лаборатория» подраздел «Методические рекомендации»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Методические рекомендации по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проектированию дополнительных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общеобразовательных общеразвивающих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программ/ сост. Попова И.Н.,  Славин С.С.;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Министерство образования РФ, ФГАУ ФИРО,-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М., 2015. – 21 с.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Буйлова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Л.Н. Технология разработки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оценки качества дополнительных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общеобразовательных общеразвивающих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программ: новое время—новые подходы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[Текст]: методическое пособие/ Л.Н.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Буйлова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—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М.: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о-во России, 2015. —270с.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Методические рекомендации, направленные на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выравнивание доступности предоставления дополнительного образования детей с учетом региональных особенностей, соответствующего запросам, уровню подготовки и способностям детей с различными образовательными потребностями и возможностями (в том числе одаренных детей, детей из сельской местности и детей, находящихся в трудной жизненной ситуации)/ сост. Попова И.Н., ГАОУ ДПО ВО ВИРО,- Владимир, 2020- 57 с.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Буйлова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Л.Н. Универсальная опорная таблица для проектирования дополнительной общеразвивающей программы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Лист экспертизы дополнительных общеобразовательных общеразвивающих программ</a:t>
            </a:r>
            <a:br>
              <a:rPr lang="en-US" sz="1800" dirty="0"/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314678"/>
            <a:ext cx="6324599" cy="336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676400"/>
            <a:ext cx="1627187" cy="76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1"/>
          <p:cNvSpPr/>
          <p:nvPr/>
        </p:nvSpPr>
        <p:spPr>
          <a:xfrm>
            <a:off x="10972800" y="0"/>
            <a:ext cx="1152893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60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1583</Words>
  <Application>Microsoft Office PowerPoint</Application>
  <PresentationFormat>Широкоэкранный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Office Theme</vt:lpstr>
      <vt:lpstr>1_Office Theme</vt:lpstr>
      <vt:lpstr>Тема Office</vt:lpstr>
      <vt:lpstr>1_Тема Office</vt:lpstr>
      <vt:lpstr>Презентация PowerPoint</vt:lpstr>
      <vt:lpstr>Нормативно-правовая база, регламентирующая внедрение целевой модели дополнительного образования детей на федеральном уровне</vt:lpstr>
      <vt:lpstr>Нормативно-правовая база, регламентирующая внедрение целевой модели дополнительного образования детей на региональном уровне</vt:lpstr>
      <vt:lpstr>Нормативно-правовая база, регламентирующая внедрение целевой модели дополнительного образования детей на федеральном уровне</vt:lpstr>
      <vt:lpstr>Концепция развития дополнительного образования детей  до 2030 г.</vt:lpstr>
      <vt:lpstr>Концепция развития дополнительного образования детей  до 2030 г.</vt:lpstr>
      <vt:lpstr>Качество ДООП</vt:lpstr>
      <vt:lpstr>Презентация PowerPoint</vt:lpstr>
      <vt:lpstr>Методическое обеспечение разработки и реализации дополнительных общеобразовательных программ: </vt:lpstr>
      <vt:lpstr>Нормативно-правовая база, регламентирующая внедрение целевой модели дополнительного образования детей на федеральном уровне</vt:lpstr>
      <vt:lpstr>Про дополнительное образование:</vt:lpstr>
      <vt:lpstr>Соотношение показателей и критериев экспертизы: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зоны:</vt:lpstr>
      <vt:lpstr>Разработка разноуровневых модульных и комплексных дополнительных общеобразовательных программ</vt:lpstr>
      <vt:lpstr>Разработка разноуровневых модульных и комплексных дополнительных общеобразовательных программ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Золотова</dc:creator>
  <cp:lastModifiedBy>Екатерина Золотова</cp:lastModifiedBy>
  <cp:revision>27</cp:revision>
  <dcterms:created xsi:type="dcterms:W3CDTF">2021-01-12T09:32:38Z</dcterms:created>
  <dcterms:modified xsi:type="dcterms:W3CDTF">2021-03-16T06:23:20Z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2021-01-12T00:00:00Z</vt:filetime>
  </property>
</Properties>
</file>