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57" r:id="rId4"/>
    <p:sldId id="271" r:id="rId5"/>
    <p:sldId id="269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72" r:id="rId15"/>
    <p:sldId id="261" r:id="rId16"/>
    <p:sldId id="267" r:id="rId17"/>
    <p:sldId id="273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99FF99"/>
    <a:srgbClr val="FF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A8B93-7E19-4B58-9C2C-253249F1A299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08ADC-C537-424F-AF80-042AA54E3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97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08ADC-C537-424F-AF80-042AA54E3DA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58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46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23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4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95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7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98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05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21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DB3C-AC92-48AE-88AC-457B98A2CB4E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6ED6-39FE-4544-9069-4DF99A390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91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2592287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ru-RU" sz="3200" b="1" dirty="0" smtClean="0"/>
              <a:t>Программа инновационной деятельности</a:t>
            </a:r>
            <a:br>
              <a:rPr lang="ru-RU" sz="3200" b="1" dirty="0" smtClean="0"/>
            </a:br>
            <a:r>
              <a:rPr lang="ru-RU" sz="3200" b="1" dirty="0" smtClean="0"/>
              <a:t>«РАЗВИТИЕ </a:t>
            </a:r>
            <a:r>
              <a:rPr lang="ru-RU" sz="3200" b="1" dirty="0"/>
              <a:t>НАСТАВНИЧЕСТВА В МУНИЦИПАЛЬНОЙ СИСТЕМЕ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ДОПОЛНИТЕЛЬНОГО ОБРАЗОВАНИЯ </a:t>
            </a:r>
            <a:r>
              <a:rPr lang="ru-RU" sz="3200" b="1" dirty="0" smtClean="0"/>
              <a:t>ДЕТЕЙ»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3754" y="4797152"/>
            <a:ext cx="4498726" cy="835757"/>
          </a:xfrm>
          <a:ln w="57150">
            <a:solidFill>
              <a:srgbClr val="0070C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Срок реализации: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2022 – 2024 </a:t>
            </a:r>
            <a:r>
              <a:rPr lang="ru-RU" dirty="0" err="1" smtClean="0">
                <a:solidFill>
                  <a:schemeClr val="tx1"/>
                </a:solidFill>
              </a:rPr>
              <a:t>г.г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68488"/>
            <a:ext cx="7079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Муниципальное бюджетное образовательное учреждение</a:t>
            </a:r>
            <a:endParaRPr lang="ru-RU" dirty="0"/>
          </a:p>
          <a:p>
            <a:pPr algn="ctr"/>
            <a:r>
              <a:rPr lang="ru-RU" b="1" dirty="0"/>
              <a:t>дополнительного образования «Дом детского творчества» г. Ковров</a:t>
            </a:r>
            <a:endParaRPr lang="ru-RU" dirty="0"/>
          </a:p>
        </p:txBody>
      </p:sp>
      <p:pic>
        <p:nvPicPr>
          <p:cNvPr id="1026" name="Picture 2" descr="C:\Users\T\Desktop\ДД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05064"/>
            <a:ext cx="2630066" cy="2630066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0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Рисунок 11" descr="http://xn--14-jlc6c.xn----7sbe8aiaikmhgt.xn--p1ai/wp-content/uploads/2021/09/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555" y="6021714"/>
            <a:ext cx="775150" cy="77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Рисунок 10" descr="http://belev-pravda.ru/upload/iblock/1c9/1c90deb0431c339dd5a7eb5fe8be5a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20" y="4869160"/>
            <a:ext cx="1049211" cy="81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974" y="116632"/>
            <a:ext cx="8352928" cy="1631216"/>
          </a:xfrm>
          <a:prstGeom prst="rect">
            <a:avLst/>
          </a:prstGeom>
          <a:solidFill>
            <a:srgbClr val="FFFF99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Модуль 3. Обеспечение равной доступности предоставления дополнительного образования, соответствующего уровню подготовки и способностям детей к различным образовательным потребностям (одаренным детям, детям с ОВЗ, детям, находящимся в трудной жизненной ситуации, </a:t>
            </a:r>
            <a:r>
              <a:rPr lang="ru-RU" sz="2000" b="1" dirty="0" err="1"/>
              <a:t>инофонам</a:t>
            </a:r>
            <a:r>
              <a:rPr lang="ru-RU" sz="2000" b="1" dirty="0"/>
              <a:t>).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040539"/>
              </p:ext>
            </p:extLst>
          </p:nvPr>
        </p:nvGraphicFramePr>
        <p:xfrm>
          <a:off x="397299" y="1844822"/>
          <a:ext cx="8352928" cy="49759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4523"/>
                <a:gridCol w="5318405"/>
              </a:tblGrid>
              <a:tr h="4179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3.1.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Организация муниципальных воспитательных событий для детей и подростков, осваивающих дополнительные общеобразовательные </a:t>
                      </a:r>
                      <a:r>
                        <a:rPr lang="ru-RU" sz="1800" dirty="0" err="1">
                          <a:effectLst/>
                        </a:rPr>
                        <a:t>общеразви-вающие</a:t>
                      </a:r>
                      <a:r>
                        <a:rPr lang="ru-RU" sz="1800" dirty="0">
                          <a:effectLst/>
                        </a:rPr>
                        <a:t> программы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389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9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3.2.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Реализация дополнительных общеобразовательных общеразвивающих программ для детей с ограниченными возможностями здоровья и детей – инвалидов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389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9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3.3.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Реализация дополнительных общеобразовательных общеразвивающих программ для одаренных детей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783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9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3.4.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Реализация дополнительных общеобразовательных общеразвивающих программ для детей, находящихся в трудной жизненной ситуации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850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Рисунок 8" descr="https://i.mycdn.me/i?r=AzEPZsRbOZEKgBhR0XGMT1RkPXAgDrKRlVh8QPRii-p_gqaKTM5SRkZCeTgDn6uOyi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586" y="2342773"/>
            <a:ext cx="932346" cy="75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Рисунок 9" descr="https://ds04.infourok.ru/uploads/ex/093f/000bc90e-0cbdb6bf/hello_html_m11be7e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63" y="3661395"/>
            <a:ext cx="1004169" cy="70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1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457" y="188640"/>
            <a:ext cx="8352928" cy="1015663"/>
          </a:xfrm>
          <a:prstGeom prst="rect">
            <a:avLst/>
          </a:prstGeom>
          <a:solidFill>
            <a:srgbClr val="99FF99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Модуль 4. Организационно - методическая поддержка образовательных организаций по реализации дополнительного образования на основе лучших практик муниципалитета и области.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3714"/>
              </p:ext>
            </p:extLst>
          </p:nvPr>
        </p:nvGraphicFramePr>
        <p:xfrm>
          <a:off x="381457" y="1484786"/>
          <a:ext cx="8352928" cy="51762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4522"/>
                <a:gridCol w="5318406"/>
              </a:tblGrid>
              <a:tr h="3445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4.1.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Создание виртуального муниципального банка лучших практик реализации дополнительных общеобразовательных общеразвивающих программ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1244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5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4.2.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Проведение муниципального фестиваля педагогических идей, способствующих диссеминации лучших практик, способствующих повышению качества дополнительного образования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832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5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4.3.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Проведение муниципального семинара-практикума по результатам муниципальной экспертной оценки программ дополнительного образования, реализуемым на территории муниципального образования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832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3" name="Рисунок 12" descr="https://45minut.biz/wp-content/uploads/2020/05/WhatsApp-Image-2020-05-08-at-14.36.5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378" y="1844824"/>
            <a:ext cx="184625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Рисунок 14" descr="https://uvat-shkola.tmn.eduru.ru/media/2021/02/17/1247457513/festival_14.11.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24" y="3573016"/>
            <a:ext cx="162018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Рисунок 6" descr="https://ucare.timepad.ru/95da7f68-1861-4b5e-8a5b-25af84e2f86d/poster_event_158737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24" y="5301208"/>
            <a:ext cx="1436152" cy="1240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3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457" y="188640"/>
            <a:ext cx="8352928" cy="1631216"/>
          </a:xfrm>
          <a:prstGeom prst="rect">
            <a:avLst/>
          </a:prstGeom>
          <a:solidFill>
            <a:srgbClr val="00FFCC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Модуль </a:t>
            </a:r>
            <a:r>
              <a:rPr lang="ru-RU" sz="2000" b="1" dirty="0"/>
              <a:t>5. Развитие профессионального мастерства и компетенций педагогов и других участников сферы дополнительного образования детей на территории </a:t>
            </a:r>
            <a:r>
              <a:rPr lang="ru-RU" sz="2000" b="1" dirty="0" smtClean="0"/>
              <a:t>муниципалитета.</a:t>
            </a:r>
          </a:p>
          <a:p>
            <a:pPr algn="just"/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43350"/>
              </p:ext>
            </p:extLst>
          </p:nvPr>
        </p:nvGraphicFramePr>
        <p:xfrm>
          <a:off x="381457" y="1988840"/>
          <a:ext cx="8352927" cy="45601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4521"/>
                <a:gridCol w="5318406"/>
              </a:tblGrid>
              <a:tr h="3689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5.1.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Организация муниципального методического семинара - практикума для руководителей учреждений дополнительного образования детей и педагогов дополнительного образования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323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9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5.2.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Развитие конкурсного движения среди педагогов дополнительного образования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32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93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5.3.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Организация методического семинара для руководителей и педагогов муниципальных, региональных и негосударственных учреждений, реализующих программы дополнительного образования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7122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7" name="Рисунок 15" descr="https://ds05.infourok.ru/uploads/ex/0aef/0008e48e-e28b77a5/hello_html_m651ff9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476" y="2480128"/>
            <a:ext cx="1346026" cy="100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Рисунок 1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431" y="3933056"/>
            <a:ext cx="1279071" cy="954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000250" y="2546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4" descr="https://phonoteka.org/uploads/posts/2021-04/1619784027_30-phonoteka_org-p-vzaimodeistvie-fon-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91" y="5445224"/>
            <a:ext cx="1755722" cy="1053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5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380" y="188640"/>
            <a:ext cx="8229600" cy="648072"/>
          </a:xfrm>
        </p:spPr>
        <p:txBody>
          <a:bodyPr>
            <a:noAutofit/>
          </a:bodyPr>
          <a:lstStyle/>
          <a:p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73832" y="332656"/>
            <a:ext cx="8352928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Модуль 6. Мониторинг развития муниципальной системы дополнительного образования.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601382"/>
              </p:ext>
            </p:extLst>
          </p:nvPr>
        </p:nvGraphicFramePr>
        <p:xfrm>
          <a:off x="373832" y="1556792"/>
          <a:ext cx="8352928" cy="43204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34522"/>
                <a:gridCol w="5318406"/>
              </a:tblGrid>
              <a:tr h="5494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6.1.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</a:t>
                      </a:r>
                      <a:r>
                        <a:rPr lang="ru-RU" sz="2000" dirty="0" err="1">
                          <a:effectLst/>
                        </a:rPr>
                        <a:t>критериограммы</a:t>
                      </a:r>
                      <a:r>
                        <a:rPr lang="ru-RU" sz="2000" dirty="0">
                          <a:effectLst/>
                        </a:rPr>
                        <a:t> оценки эффективности деятельности учреждения дополнительного образования в муниципалитете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7420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4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6.2.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Проведение мониторинга развития муниципальной системы дополнительного образования детей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73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Рисунок 19" descr="https://school630.ru/wp-content/uploads/2020/03/4324e39e-bf02-408d-bbdd-aca0906493d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8"/>
            <a:ext cx="1233487" cy="123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Рисунок 20" descr="https://i.ytimg.com/vi/dTuSB8DicW8/maxres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869159"/>
            <a:ext cx="1636407" cy="92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3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МОДЕЛЬ НАСТАВНИЧЕСТВА В МУНИЦИПАЛЬНОЙ СИСТЕМЕ ДОПОЛНИТЕЛЬНОГО ОБРАЗОВАНИЯ ДЕТЕЙ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492896"/>
            <a:ext cx="280831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Модуль 1. Организационно - управленческое сопровождение деятельности образовательных организаций, реализующих программы дополнительного образования на территории муниципалитета (в том числе в форме сетевого взаимодействия</a:t>
            </a:r>
            <a:r>
              <a:rPr lang="ru-RU" sz="1200" b="1" dirty="0" smtClean="0"/>
              <a:t>)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638045" y="1631815"/>
            <a:ext cx="2376264" cy="1415772"/>
          </a:xfrm>
          <a:prstGeom prst="rect">
            <a:avLst/>
          </a:prstGeom>
          <a:solidFill>
            <a:srgbClr val="FF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Модуль 2. Обеспечение функционирования муниципального сегмента портала </a:t>
            </a:r>
            <a:r>
              <a:rPr lang="ru-RU" sz="1200" b="1" dirty="0" smtClean="0"/>
              <a:t>персонифицированного финансирования </a:t>
            </a:r>
            <a:r>
              <a:rPr lang="ru-RU" sz="1200" b="1" dirty="0"/>
              <a:t>дополнительного образования Владимирской </a:t>
            </a:r>
            <a:r>
              <a:rPr lang="ru-RU" sz="1200" b="1" dirty="0" smtClean="0"/>
              <a:t>области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396776" y="1984145"/>
            <a:ext cx="2581807" cy="1938992"/>
          </a:xfrm>
          <a:prstGeom prst="rect">
            <a:avLst/>
          </a:prstGeom>
          <a:solidFill>
            <a:srgbClr val="FFFF99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Модуль 3. Обеспечение равной доступности предоставления дополнительного образования, соответствующего уровню подготовки и способностям детей к различным образовательным потребностям (одаренным детям, детям с ОВЗ, детям, находящимся в трудной жизненной ситуации, </a:t>
            </a:r>
            <a:r>
              <a:rPr lang="ru-RU" sz="1200" b="1" dirty="0" err="1"/>
              <a:t>инофонам</a:t>
            </a:r>
            <a:r>
              <a:rPr lang="ru-RU" sz="1200" b="1" dirty="0" smtClean="0"/>
              <a:t>)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516215" y="4941168"/>
            <a:ext cx="2462368" cy="1384995"/>
          </a:xfrm>
          <a:prstGeom prst="rect">
            <a:avLst/>
          </a:prstGeom>
          <a:solidFill>
            <a:srgbClr val="99FF99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Модуль 4. Организационно - методическая поддержка образовательных организаций по реализации дополнительного образования на основе лучших практик муниципалитета и </a:t>
            </a:r>
            <a:r>
              <a:rPr lang="ru-RU" sz="1200" b="1" dirty="0" smtClean="0"/>
              <a:t>области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638045" y="5301208"/>
            <a:ext cx="2376264" cy="1384995"/>
          </a:xfrm>
          <a:prstGeom prst="rect">
            <a:avLst/>
          </a:prstGeom>
          <a:solidFill>
            <a:srgbClr val="00FFCC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Модуль </a:t>
            </a:r>
            <a:r>
              <a:rPr lang="ru-RU" sz="1200" b="1" dirty="0"/>
              <a:t>5. Развитие профессионального мастерства и компетенций педагогов и других участников сферы дополнительного образования детей на территории </a:t>
            </a:r>
            <a:r>
              <a:rPr lang="ru-RU" sz="1200" b="1" dirty="0" smtClean="0"/>
              <a:t>муниципалитета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09110" y="4793376"/>
            <a:ext cx="2794738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/>
          </a:p>
          <a:p>
            <a:pPr algn="ctr"/>
            <a:r>
              <a:rPr lang="ru-RU" sz="1200" b="1" dirty="0" smtClean="0"/>
              <a:t>Модуль </a:t>
            </a:r>
            <a:r>
              <a:rPr lang="ru-RU" sz="1200" b="1" dirty="0"/>
              <a:t>6. Мониторинг развития муниципальной системы дополнительного </a:t>
            </a:r>
            <a:r>
              <a:rPr lang="ru-RU" sz="1200" b="1" dirty="0" smtClean="0"/>
              <a:t>образования</a:t>
            </a:r>
          </a:p>
          <a:p>
            <a:pPr algn="ctr"/>
            <a:endParaRPr lang="ru-RU" sz="1200" dirty="0"/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3" y="3725317"/>
            <a:ext cx="2736304" cy="1068059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 стрелкой 11"/>
          <p:cNvCxnSpPr>
            <a:stCxn id="10" idx="1"/>
            <a:endCxn id="4" idx="2"/>
          </p:cNvCxnSpPr>
          <p:nvPr/>
        </p:nvCxnSpPr>
        <p:spPr>
          <a:xfrm flipH="1" flipV="1">
            <a:off x="1799692" y="4062556"/>
            <a:ext cx="1620181" cy="196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" idx="0"/>
          </p:cNvCxnSpPr>
          <p:nvPr/>
        </p:nvCxnSpPr>
        <p:spPr>
          <a:xfrm flipV="1">
            <a:off x="4788025" y="3047587"/>
            <a:ext cx="0" cy="677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3"/>
            <a:endCxn id="6" idx="2"/>
          </p:cNvCxnSpPr>
          <p:nvPr/>
        </p:nvCxnSpPr>
        <p:spPr>
          <a:xfrm flipV="1">
            <a:off x="6156177" y="3923137"/>
            <a:ext cx="1531503" cy="336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3"/>
            <a:endCxn id="7" idx="0"/>
          </p:cNvCxnSpPr>
          <p:nvPr/>
        </p:nvCxnSpPr>
        <p:spPr>
          <a:xfrm>
            <a:off x="6156177" y="4259347"/>
            <a:ext cx="1591222" cy="681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2"/>
          </p:cNvCxnSpPr>
          <p:nvPr/>
        </p:nvCxnSpPr>
        <p:spPr>
          <a:xfrm>
            <a:off x="4788025" y="4793376"/>
            <a:ext cx="0" cy="5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1"/>
            <a:endCxn id="9" idx="0"/>
          </p:cNvCxnSpPr>
          <p:nvPr/>
        </p:nvCxnSpPr>
        <p:spPr>
          <a:xfrm flipH="1">
            <a:off x="1806479" y="4259347"/>
            <a:ext cx="1613394" cy="534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25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b="1" dirty="0"/>
              <a:t>Ожидаемые результаты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732752"/>
              </p:ext>
            </p:extLst>
          </p:nvPr>
        </p:nvGraphicFramePr>
        <p:xfrm>
          <a:off x="395536" y="1196752"/>
          <a:ext cx="8568951" cy="52565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56317"/>
                <a:gridCol w="2856317"/>
                <a:gridCol w="2856317"/>
              </a:tblGrid>
              <a:tr h="7304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Направления наставничества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Критерии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Показатели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</a:tr>
              <a:tr h="178240">
                <a:tc rowSpan="5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1. Организационно - управленческое сопровождение деятельности образовательных организаций, реализующих программы дополнительного образования на территории муниципалитета (в том числе в форме сетевого взаимодействия).</a:t>
                      </a:r>
                      <a:endParaRPr lang="ru-RU" sz="8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Разработка и внедрение унифицированных нормативно - правовых форм сопровождения деятельности образовательных организаций, реализующих ДООП на территории муниципалитета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Разработаны единые унифицированные формы локальных актов по сопровождению деятельности образовательных организаций, реализующих ДООП, не менее 5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53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Повышение уровня информационной открытости образовательной организации для потребителей, представление информации на сайтах ОО, не менее 90% ОО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485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Сетевое взаимодействие организаций, имеющих лицензию на право реализации дополнительных общеобразовательных общеразвивающих программ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marL="67945" algn="just">
                        <a:spcAft>
                          <a:spcPts val="0"/>
                        </a:spcAft>
                        <a:tabLst>
                          <a:tab pos="2061210" algn="l"/>
                        </a:tabLst>
                      </a:pPr>
                      <a:r>
                        <a:rPr lang="ru-RU" sz="800">
                          <a:effectLst/>
                        </a:rPr>
                        <a:t>Доля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ДООП,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интегрированных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программами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дошкольного,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общего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профессионального образования, в</a:t>
                      </a:r>
                      <a:r>
                        <a:rPr lang="ru-RU" sz="800" spc="-23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том числе в</a:t>
                      </a:r>
                      <a:r>
                        <a:rPr lang="ru-RU" sz="800" spc="-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форме</a:t>
                      </a:r>
                      <a:r>
                        <a:rPr lang="ru-RU" sz="800" spc="-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сетевой</a:t>
                      </a:r>
                      <a:r>
                        <a:rPr lang="ru-RU" sz="800" spc="-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организации,</a:t>
                      </a:r>
                      <a:r>
                        <a:rPr lang="ru-RU" sz="800" spc="5">
                          <a:effectLst/>
                        </a:rPr>
                        <a:t> не менее 10</a:t>
                      </a:r>
                      <a:r>
                        <a:rPr lang="ru-RU" sz="800">
                          <a:effectLst/>
                        </a:rPr>
                        <a:t>%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11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>
                        <a:spcAft>
                          <a:spcPts val="0"/>
                        </a:spcAft>
                        <a:tabLst>
                          <a:tab pos="2061210" algn="l"/>
                        </a:tabLst>
                      </a:pPr>
                      <a:r>
                        <a:rPr lang="ru-RU" sz="800">
                          <a:effectLst/>
                        </a:rPr>
                        <a:t>Доля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ДООП, реализуемых при участии реального сектора экономики и/или в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сотрудничестве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тематической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НКО, не менее 5%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050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 algn="just">
                        <a:spcAft>
                          <a:spcPts val="0"/>
                        </a:spcAft>
                        <a:tabLst>
                          <a:tab pos="2061210" algn="l"/>
                        </a:tabLst>
                      </a:pPr>
                      <a:r>
                        <a:rPr lang="ru-RU" sz="800">
                          <a:effectLst/>
                        </a:rPr>
                        <a:t>Доля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детей,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охваченных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сетевыми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ДООП,</a:t>
                      </a:r>
                      <a:r>
                        <a:rPr lang="ru-RU" sz="800" spc="5">
                          <a:effectLst/>
                        </a:rPr>
                        <a:t> не менее 10</a:t>
                      </a:r>
                      <a:r>
                        <a:rPr lang="ru-RU" sz="800">
                          <a:effectLst/>
                        </a:rPr>
                        <a:t>%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98200">
                <a:tc rowSpan="4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</a:rPr>
                        <a:t>2. Обеспечение функционирования муниципального сегмента портала персонифицированного дополнительного образования Владимирской области</a:t>
                      </a:r>
                      <a:endParaRPr lang="ru-RU" sz="8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Проведение мониторингового исследования муниципального потребительского спроса на услуги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детей, родителей (законных представителей), участвовавших в исследовании, не менее 75% от общего количества детей от 5 до 18 лет в муниципалитете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89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Расширение спектра реализуемых в муниципалитете дополнительных общеобразовательных общеразвивающих программ для удовлетворения потребностей детей и их семей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в муниципалитете разноуровневых ДООП по всем направленностям, 100%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89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авторских ДООП, от общего количества программ, размещенных на портале, не менее 15%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20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ДООП, реализуемых с использованием дистанционных технологий, не менее 30%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64802">
                <a:tc rowSpan="5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Модуль 3. Обеспечение равной доступности предоставления дополнительного образования, соответствующего уровню подготовки и способностям детей к различным образовательным потребностям (одаренным детям, детям с ОВЗ, детям, находящимся в трудной жизненной ситуации)</a:t>
                      </a:r>
                      <a:endParaRPr lang="ru-RU" sz="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Организация муниципальных воспитательных событий для детей и подростков, осваивающих дополнительные общеобразовательные общеразвивающие программы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муниципальных воспитательных событий для детей и подростков, осваивающих ДООП, не менее 2 в год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3315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детей в возрасте от 5 до 18 лет, привлекаемых к воспитательным событиям, от общего числа обучающихся детей в организации, не менее 60%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6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Реализация ДООП для детей с ограниченными возможностями здоровья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программ для детей с ограниченными возможностями здоровья, не менее 1 шт. по каждой направленности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64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Реализация ДООП для одаренных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программ для одаренных детей, не менее 1 шт. по каждой направленности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599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Реализация ДООП для детей, находящихся в трудной жизненной ситуации, детей - инофонов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программ для детей, находящихся в трудной жизненной ситуации, детей - </a:t>
                      </a:r>
                      <a:r>
                        <a:rPr lang="ru-RU" sz="800" dirty="0" err="1">
                          <a:effectLst/>
                        </a:rPr>
                        <a:t>инофонов</a:t>
                      </a:r>
                      <a:r>
                        <a:rPr lang="ru-RU" sz="800" dirty="0">
                          <a:effectLst/>
                        </a:rPr>
                        <a:t>, не менее 1 шт. по каждой направленности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9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805661"/>
              </p:ext>
            </p:extLst>
          </p:nvPr>
        </p:nvGraphicFramePr>
        <p:xfrm>
          <a:off x="395536" y="188166"/>
          <a:ext cx="8568951" cy="66546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56317"/>
                <a:gridCol w="2856317"/>
                <a:gridCol w="2856317"/>
              </a:tblGrid>
              <a:tr h="7304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Направления наставничества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Критерии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Показатели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 anchor="ctr"/>
                </a:tc>
              </a:tr>
              <a:tr h="147911">
                <a:tc rowSpan="7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4. Организационно - методическая поддержка образовательных организаций по реализации дополнительного образования на основе лучших практик муниципалитета и области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Создание виртуального муниципального банка лучших практик реализации дополнительных общеобразовательных общеразвивающих программ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Созданный виртуальный муниципального банк лучших практик реализации ДООП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17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размещенных материалов в муниципальном виртуальном банке, не менее 3 материалов от учреждения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66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Проведение муниципального фестиваля педагогических идей, способствующих диссеминации лучших практик, способствующих повышению качества дополнительного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Разработанные критерии выявления лучших практик реализации ДООП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11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педагогов, принявших участие в муниципальном фестивале в разных формах представления опыта, не менее 50%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53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Обобщение педагогического опыта с размещением материалов на сайте ВИРО, не менее 3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89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Проведение муниципального семинара-практикума по результатам муниципальной экспертной оценки ДООП, реализуемым на территории муниципального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Методические рекомендации по разработке современных ДООП, не менее 1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309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участников семинара, реализующих ДООП в муниципалитете, не менее 60%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33679">
                <a:tc rowSpan="5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5. Развитие профессионального мастерства и компетенций педагогов и других участников сферы дополнительного образования детей на территории муниципалитета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Организация муниципального методического семинара - практикума для руководителей учреждений дополнительного образования детей и педагогов дополнительного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проведенных семинаров – практикумов по актуальным направлениям развития муниципальной системы дополнительного образования, не менее 4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64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Доля педагогических работников, участвующих в семинарах муниципального уровня с докладами и выступлениями, не менее 25%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98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Развитие конкурсного движения среди педагогов дополнительного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marL="20955" algn="just">
                        <a:spcAft>
                          <a:spcPts val="0"/>
                        </a:spcAft>
                        <a:tabLst>
                          <a:tab pos="2541270" algn="l"/>
                        </a:tabLst>
                      </a:pPr>
                      <a:r>
                        <a:rPr lang="ru-RU" sz="800">
                          <a:effectLst/>
                        </a:rPr>
                        <a:t>Доля педагогических работников,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участвующих в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конкурсах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муниципального,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регионального,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федерального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</a:t>
                      </a:r>
                      <a:r>
                        <a:rPr lang="ru-RU" sz="800" spc="-23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международного</a:t>
                      </a:r>
                      <a:r>
                        <a:rPr lang="ru-RU" sz="800" spc="1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уровней, ставших</a:t>
                      </a:r>
                      <a:r>
                        <a:rPr lang="ru-RU" sz="800" spc="1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победителями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</a:t>
                      </a:r>
                      <a:r>
                        <a:rPr lang="ru-RU" sz="800" spc="1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призерами, не менее 5%</a:t>
                      </a:r>
                      <a:endParaRPr lang="ru-RU" sz="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33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Организация методического семинара для руководителей и педагогов муниципальных, региональных и негосударственных учреждений, реализующих программы дополнительного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проведенных семинаров – практикумов по актуальным направлениям развития муниципальной системы дополнительного образования, не менее 1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98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индивидуальных и групповых консультаций по разработке и реализации ДООП, не менее 3 шт.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11400">
                <a:tc rowSpan="5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6. Мониторинг развития муниципальной системы дополнительного образования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Разработка критериограммы оценки эффективности деятельности учреждения дополнительного образования в муниципалитете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Утвержденные показатели эффективности деятельности организации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55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Утвержденные показатели эффективности деятельности руководителей образовательных организаций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78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Утвержденные показатели эффективности деятельности педагогических работников образовательных организаций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1559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Проведение мониторинга развития муниципальной системы дополнительного образования детей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Ежегодный муниципальный мониторинг показателей эффективности деятельности, участие 100% учреждений дополнительного образования детей</a:t>
                      </a:r>
                      <a:endParaRPr lang="ru-RU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  <a:tr h="200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Доля детей, законных представителей, населения, общественных организаций, удовлетворенных качеством оказываемой услуги, от общего числа опрошенных, в случае организации независимой оценки, не менее 80%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150" marR="91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9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548680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Календарный план реализации РИП</a:t>
            </a:r>
          </a:p>
          <a:p>
            <a:pPr algn="ctr"/>
            <a:r>
              <a:rPr lang="ru-RU" sz="2400" b="1" dirty="0" smtClean="0"/>
              <a:t> на 2 полугодие 2021-22 учебного года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26384"/>
              </p:ext>
            </p:extLst>
          </p:nvPr>
        </p:nvGraphicFramePr>
        <p:xfrm>
          <a:off x="467544" y="1484784"/>
          <a:ext cx="7992888" cy="3936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576"/>
                <a:gridCol w="1164868"/>
                <a:gridCol w="1998222"/>
                <a:gridCol w="1998222"/>
              </a:tblGrid>
              <a:tr h="735650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исполнители</a:t>
                      </a:r>
                      <a:endParaRPr lang="ru-RU" dirty="0"/>
                    </a:p>
                  </a:txBody>
                  <a:tcPr/>
                </a:tc>
              </a:tr>
              <a:tr h="902004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Методическая мастерская «Все программы хороши! Выбирай на вкус!»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Формирование</a:t>
                      </a:r>
                      <a:r>
                        <a:rPr lang="ru-RU" baseline="0" dirty="0" smtClean="0"/>
                        <a:t> муниципального банка лучших практик реализации ДООП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МОЦ- организатор</a:t>
                      </a:r>
                    </a:p>
                    <a:p>
                      <a:r>
                        <a:rPr lang="ru-RU" dirty="0" smtClean="0"/>
                        <a:t>Все ОО, реализующие ДООП</a:t>
                      </a:r>
                      <a:endParaRPr lang="ru-RU" dirty="0"/>
                    </a:p>
                  </a:txBody>
                  <a:tcPr/>
                </a:tc>
              </a:tr>
              <a:tr h="735650"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Городской детский фестиваль, посвященный Году культурного наследия</a:t>
                      </a:r>
                      <a:r>
                        <a:rPr lang="ru-RU" baseline="0" dirty="0" smtClean="0"/>
                        <a:t> народов России «Сила традиций»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 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Презентация лучших практик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МОЦ- организатор</a:t>
                      </a:r>
                    </a:p>
                    <a:p>
                      <a:r>
                        <a:rPr lang="ru-RU" dirty="0" smtClean="0"/>
                        <a:t>Все ОО, реализующие ДООП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290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2592287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ru-RU" sz="3200" b="1" dirty="0" smtClean="0"/>
              <a:t>Программа инновационной деятельности</a:t>
            </a:r>
            <a:br>
              <a:rPr lang="ru-RU" sz="3200" b="1" dirty="0" smtClean="0"/>
            </a:br>
            <a:r>
              <a:rPr lang="ru-RU" sz="3200" b="1" dirty="0" smtClean="0"/>
              <a:t>«РАЗВИТИЕ </a:t>
            </a:r>
            <a:r>
              <a:rPr lang="ru-RU" sz="3200" b="1" dirty="0"/>
              <a:t>НАСТАВНИЧЕСТВА В МУНИЦИПАЛЬНОЙ СИСТЕМЕ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ДОПОЛНИТЕЛЬНОГО ОБРАЗОВАНИЯ </a:t>
            </a:r>
            <a:r>
              <a:rPr lang="ru-RU" sz="3200" b="1" dirty="0" smtClean="0"/>
              <a:t>ДЕТЕЙ»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3754" y="4797152"/>
            <a:ext cx="4498726" cy="835757"/>
          </a:xfrm>
          <a:ln w="57150">
            <a:solidFill>
              <a:srgbClr val="0070C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Срок реализации: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2022 – 2024 </a:t>
            </a:r>
            <a:r>
              <a:rPr lang="ru-RU" dirty="0" err="1" smtClean="0">
                <a:solidFill>
                  <a:schemeClr val="tx1"/>
                </a:solidFill>
              </a:rPr>
              <a:t>г.г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68488"/>
            <a:ext cx="7079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Муниципальное бюджетное образовательное учреждение</a:t>
            </a:r>
            <a:endParaRPr lang="ru-RU" dirty="0"/>
          </a:p>
          <a:p>
            <a:pPr algn="ctr"/>
            <a:r>
              <a:rPr lang="ru-RU" b="1" dirty="0"/>
              <a:t>дополнительного образования «Дом детского творчества» г. Ковров</a:t>
            </a:r>
            <a:endParaRPr lang="ru-RU" dirty="0"/>
          </a:p>
        </p:txBody>
      </p:sp>
      <p:pic>
        <p:nvPicPr>
          <p:cNvPr id="1026" name="Picture 2" descr="C:\Users\T\Desktop\ДД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05064"/>
            <a:ext cx="2630066" cy="2630066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8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59" y="3933056"/>
            <a:ext cx="3168352" cy="24903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47664" y="2564904"/>
            <a:ext cx="74888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Синягина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Юрьевна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доктор психологических наук, профессор, заведующая научно-исследовательским сектором лаборатории «Диагностика и оценка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руководителей»</a:t>
            </a:r>
          </a:p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и развития управленческих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 института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«Высшая школа государственного управления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Президенте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387311" y="1484784"/>
            <a:ext cx="828092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накапливаются и передаются знания, навыки, опыт и успешные модели поведения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404665"/>
            <a:ext cx="6840760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Наставничество - это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67719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b="1" dirty="0" smtClean="0"/>
              <a:t>Актуальность темы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Тема </a:t>
            </a:r>
            <a:r>
              <a:rPr lang="ru-RU" dirty="0"/>
              <a:t>наставничества в образовании является одной из центральных в нацпроекте «Образование</a:t>
            </a:r>
            <a:r>
              <a:rPr lang="ru-RU" dirty="0" smtClean="0"/>
              <a:t>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Федеральный проект «Успех каждого ребенка» национального проекта «Образование» реализует </a:t>
            </a:r>
            <a:r>
              <a:rPr lang="ru-RU" dirty="0"/>
              <a:t>комплекс мероприятий по развитию дополнительного образования </a:t>
            </a:r>
            <a:r>
              <a:rPr lang="ru-RU" dirty="0" smtClean="0"/>
              <a:t>детей.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Функцию </a:t>
            </a:r>
            <a:r>
              <a:rPr lang="ru-RU" dirty="0"/>
              <a:t>наставника </a:t>
            </a:r>
            <a:r>
              <a:rPr lang="ru-RU" dirty="0" smtClean="0"/>
              <a:t>в системе дополнительного образования детей выполняют </a:t>
            </a:r>
            <a:r>
              <a:rPr lang="ru-RU" dirty="0"/>
              <a:t>муниципальные опорные </a:t>
            </a:r>
            <a:r>
              <a:rPr lang="ru-RU" dirty="0" smtClean="0"/>
              <a:t>центры.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48478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Муниципальный опорный центр (МОЦ)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492896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Цель МОЦ </a:t>
            </a:r>
            <a:r>
              <a:rPr lang="ru-RU" sz="2800" dirty="0" smtClean="0"/>
              <a:t>- обеспечение эффективности системы межведомственного взаимодействия в сфере дополнительного образования по реализации современных, вариативных и востребованных дополнительных общеразвивающих программ для детей</a:t>
            </a:r>
            <a:endParaRPr lang="ru-RU" sz="2800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952"/>
            <a:ext cx="3421062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656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332656"/>
            <a:ext cx="4527908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Противоречия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206604"/>
            <a:ext cx="266429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dk1"/>
                </a:solidFill>
              </a:rPr>
              <a:t>Единая цель повышения качества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8024" y="2060848"/>
            <a:ext cx="3744416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Недостаточное использование потенциала наставничества для достижения поставленной цели</a:t>
            </a:r>
            <a:endParaRPr lang="ru-RU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200874" y="2092104"/>
            <a:ext cx="144313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3200874" y="2564904"/>
            <a:ext cx="1299118" cy="576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 flipH="1">
            <a:off x="323526" y="4437112"/>
            <a:ext cx="2664297" cy="923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b="1" dirty="0" smtClean="0"/>
              <a:t>Функции МОЦ определены типовым Положением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4437112"/>
            <a:ext cx="324036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 разработаны механизмы реализации функций МОЦ</a:t>
            </a:r>
            <a:endParaRPr lang="ru-RU" b="1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274368" y="4362714"/>
            <a:ext cx="144313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>
            <a:off x="3272882" y="4898777"/>
            <a:ext cx="1299118" cy="576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32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ru-RU" b="1" dirty="0"/>
              <a:t>Цель и задачи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8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Цель Программы: </a:t>
            </a:r>
            <a:r>
              <a:rPr lang="ru-RU" dirty="0"/>
              <a:t>обеспечение доступности качественного дополнительного образования через развитие наставничества в муниципальной системе дополнительного образования детей.</a:t>
            </a: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Задачи Программы:</a:t>
            </a:r>
            <a:endParaRPr lang="ru-RU" dirty="0"/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/>
              <a:t>Организационно </a:t>
            </a:r>
            <a:r>
              <a:rPr lang="ru-RU" dirty="0" smtClean="0"/>
              <a:t>– управленческое и организационно-методическое </a:t>
            </a:r>
            <a:r>
              <a:rPr lang="ru-RU" dirty="0"/>
              <a:t>сопровождение наставничества образовательных организаций, реализующих программы дополнительного образования на территории муниципалитета (в том числе в форме сетевого взаимодействия).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/>
              <a:t>Обеспечение функционирования муниципального сегмента портала </a:t>
            </a:r>
            <a:r>
              <a:rPr lang="ru-RU" dirty="0" smtClean="0"/>
              <a:t>ПФДО Владимирской </a:t>
            </a:r>
            <a:r>
              <a:rPr lang="ru-RU" dirty="0"/>
              <a:t>области.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/>
              <a:t>Обеспечение равной доступности предоставления дополнительного образования, соответствующего уровню подготовки и способностям детей к различным образовательным потребностям (одаренным детям, детям с ОВЗ, детям, находящимся в трудной жизненной ситуации, </a:t>
            </a:r>
            <a:r>
              <a:rPr lang="ru-RU" dirty="0" err="1"/>
              <a:t>инофонам</a:t>
            </a:r>
            <a:r>
              <a:rPr lang="ru-RU" dirty="0"/>
              <a:t>).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 smtClean="0"/>
              <a:t>Развитие </a:t>
            </a:r>
            <a:r>
              <a:rPr lang="ru-RU" dirty="0"/>
              <a:t>профессионального мастерства и компетенций педагогов и других участников сферы дополнительного образования детей на территории муниципалитета.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/>
              <a:t>Мониторинг развития муниципальной системы дополнительного </a:t>
            </a:r>
            <a:r>
              <a:rPr lang="ru-RU" dirty="0" smtClean="0"/>
              <a:t>образования.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dirty="0" smtClean="0"/>
              <a:t>Разработка </a:t>
            </a:r>
            <a:r>
              <a:rPr lang="ru-RU" dirty="0"/>
              <a:t>методических рекомендаций по теме инновационной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3781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62074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ru-RU" b="1" dirty="0"/>
              <a:t>Инновационная идея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600" b="1" dirty="0"/>
              <a:t>Развитие наставничества в муниципальной системе дополнительного образования детей будет эффективным, если наставником (МОЦ):</a:t>
            </a:r>
          </a:p>
          <a:p>
            <a:pPr lvl="0" algn="just"/>
            <a:r>
              <a:rPr lang="ru-RU" dirty="0"/>
              <a:t>Осуществляется организационно </a:t>
            </a:r>
            <a:r>
              <a:rPr lang="ru-RU" dirty="0" smtClean="0"/>
              <a:t>– управленческое и организационно-методическое  </a:t>
            </a:r>
            <a:r>
              <a:rPr lang="ru-RU" dirty="0"/>
              <a:t>сопровождение наставничества образовательных организаций, реализующих программы дополнительного образования на территории муниципалитета (в том числе в форме сетевого взаимодействия) на основе лучших практик муниципалитета и области.</a:t>
            </a:r>
          </a:p>
          <a:p>
            <a:pPr lvl="0" algn="just"/>
            <a:r>
              <a:rPr lang="ru-RU" dirty="0"/>
              <a:t>Муниципальный сегмент портала </a:t>
            </a:r>
            <a:r>
              <a:rPr lang="ru-RU" dirty="0" smtClean="0"/>
              <a:t>ПФДО Владимирской </a:t>
            </a:r>
            <a:r>
              <a:rPr lang="ru-RU" dirty="0"/>
              <a:t>области обеспечивает возможность открытого выбора дополнительных общеобразовательных общеразвивающих программам для детей.</a:t>
            </a:r>
          </a:p>
          <a:p>
            <a:pPr lvl="0" algn="just"/>
            <a:r>
              <a:rPr lang="ru-RU" dirty="0"/>
              <a:t>Реализуются дополнительные общеобразовательные общеразвивающие программы для детей в соответствии с различными индивидуальными особенностями и образовательными потребностями (для одаренных детей, детей с ОВЗ, детей, находящихся в трудной жизненной ситуации, детей - </a:t>
            </a:r>
            <a:r>
              <a:rPr lang="ru-RU" dirty="0" err="1"/>
              <a:t>инофонов</a:t>
            </a:r>
            <a:r>
              <a:rPr lang="ru-RU" dirty="0"/>
              <a:t>).</a:t>
            </a:r>
          </a:p>
          <a:p>
            <a:pPr lvl="0" algn="just"/>
            <a:r>
              <a:rPr lang="ru-RU" dirty="0" smtClean="0"/>
              <a:t>Реализуется </a:t>
            </a:r>
            <a:r>
              <a:rPr lang="ru-RU" dirty="0"/>
              <a:t>комплекс мероприятий, направленный на развитие профессионального мастерства и компетенций педагогов и других участников сферы дополнительного образования детей на территории муниципалитета.</a:t>
            </a:r>
          </a:p>
          <a:p>
            <a:pPr algn="just"/>
            <a:r>
              <a:rPr lang="ru-RU" dirty="0"/>
              <a:t>Проводится мониторинг развития муниципальной системы дополнительного образования детей для обеспечения его качества и доступности.</a:t>
            </a:r>
          </a:p>
        </p:txBody>
      </p:sp>
    </p:spTree>
    <p:extLst>
      <p:ext uri="{BB962C8B-B14F-4D97-AF65-F5344CB8AC3E}">
        <p14:creationId xmlns:p14="http://schemas.microsoft.com/office/powerpoint/2010/main" val="42594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380" y="188640"/>
            <a:ext cx="8229600" cy="64807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ru-RU" sz="3600" b="1" dirty="0"/>
              <a:t>Механизм реализации </a:t>
            </a:r>
            <a:r>
              <a:rPr lang="ru-RU" sz="3600" b="1" dirty="0" smtClean="0"/>
              <a:t>Программы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78085" y="980728"/>
            <a:ext cx="8352928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Модуль 1. Организационно - управленческое сопровождение деятельности образовательных организаций, реализующих программы дополнительного образования на территории муниципалитета (в том числе в форме сетевого взаимодействия).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854437"/>
              </p:ext>
            </p:extLst>
          </p:nvPr>
        </p:nvGraphicFramePr>
        <p:xfrm>
          <a:off x="378084" y="2564906"/>
          <a:ext cx="8352929" cy="38884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92379"/>
                <a:gridCol w="5260550"/>
              </a:tblGrid>
              <a:tr h="4462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1.1.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и внедрение унифицированных нормативно - правовых форм сопровождения деятельности образовательных организаций, реализующих программы дополнительного образования на территории муниципалитета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5500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2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1.2.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Сетевое взаимодействие организаций, имеющих лицензию на право реализации дополнительных общеобразовательных общеразвивающих программ</a:t>
                      </a:r>
                    </a:p>
                  </a:txBody>
                  <a:tcPr marL="68580" marR="68580" marT="0" marB="0" anchor="ctr"/>
                </a:tc>
              </a:tr>
              <a:tr h="1440911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Рисунок 2" descr="1 Нормативно-правовая баз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07759"/>
            <a:ext cx="2464465" cy="140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3" descr="https://s24806.pcdn.co/wp-content/uploads/2016/09/Hi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64" y="5094518"/>
            <a:ext cx="2723888" cy="133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3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380" y="188640"/>
            <a:ext cx="8229600" cy="648072"/>
          </a:xfrm>
        </p:spPr>
        <p:txBody>
          <a:bodyPr>
            <a:noAutofit/>
          </a:bodyPr>
          <a:lstStyle/>
          <a:p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75379" y="188640"/>
            <a:ext cx="8255633" cy="1015663"/>
          </a:xfrm>
          <a:prstGeom prst="rect">
            <a:avLst/>
          </a:prstGeom>
          <a:solidFill>
            <a:srgbClr val="FFCCFF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Модуль 2. Обеспечение функционирования муниципального сегмента портала </a:t>
            </a:r>
            <a:r>
              <a:rPr lang="ru-RU" sz="2000" b="1" dirty="0" smtClean="0"/>
              <a:t>персонифицированного финансирования </a:t>
            </a:r>
            <a:r>
              <a:rPr lang="ru-RU" sz="2000" b="1" dirty="0"/>
              <a:t>дополнительного образования Владимирской области.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4261"/>
              </p:ext>
            </p:extLst>
          </p:nvPr>
        </p:nvGraphicFramePr>
        <p:xfrm>
          <a:off x="475379" y="1556793"/>
          <a:ext cx="8255634" cy="50405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999176"/>
                <a:gridCol w="5256458"/>
              </a:tblGrid>
              <a:tr h="5286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2.1.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Проведение мониторингового исследования муниципального потребительского спроса на услуги дополнительного образования детей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0707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86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Направление 2.2.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Расширение спектра реализуемых в муниципалитете дополнительных </a:t>
                      </a:r>
                      <a:r>
                        <a:rPr lang="ru-RU" sz="2000" dirty="0" smtClean="0">
                          <a:effectLst/>
                        </a:rPr>
                        <a:t>общеобразовательных </a:t>
                      </a:r>
                      <a:r>
                        <a:rPr lang="ru-RU" sz="2000" dirty="0">
                          <a:effectLst/>
                        </a:rPr>
                        <a:t>общеразвивающих программ для удовлетворения потребностей детей и их семей.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610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Рисунок 1" descr="https://fsd.multiurok.ru/html/2020/10/06/s_5f7c46cac5ca0/1533751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80" y="2204864"/>
            <a:ext cx="1621785" cy="146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7" descr="https://vgpgk.ru/wp-content/uploads/2021/04/emblema-s-sayta-gubernsk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91" y="5013176"/>
            <a:ext cx="175274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1830</Words>
  <Application>Microsoft Office PowerPoint</Application>
  <PresentationFormat>Экран (4:3)</PresentationFormat>
  <Paragraphs>169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Программа инновационной деятельности «РАЗВИТИЕ НАСТАВНИЧЕСТВА В МУНИЦИПАЛЬНОЙ СИСТЕМЕ ДОПОЛНИТЕЛЬНОГО ОБРАЗОВАНИЯ ДЕТЕЙ»</vt:lpstr>
      <vt:lpstr>Презентация PowerPoint</vt:lpstr>
      <vt:lpstr>Актуальность темы</vt:lpstr>
      <vt:lpstr>Презентация PowerPoint</vt:lpstr>
      <vt:lpstr>Презентация PowerPoint</vt:lpstr>
      <vt:lpstr>Цель и задачи Программы</vt:lpstr>
      <vt:lpstr>Инновационная идея Программы</vt:lpstr>
      <vt:lpstr>Механизм реализации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НАСТАВНИЧЕСТВА В МУНИЦИПАЛЬНОЙ СИСТЕМЕ ДОПОЛНИТЕЛЬНОГО ОБРАЗОВАНИЯ ДЕТЕЙ</vt:lpstr>
      <vt:lpstr>Ожидаемые результаты</vt:lpstr>
      <vt:lpstr>Презентация PowerPoint</vt:lpstr>
      <vt:lpstr>Презентация PowerPoint</vt:lpstr>
      <vt:lpstr>Программа инновационной деятельности «РАЗВИТИЕ НАСТАВНИЧЕСТВА В МУНИЦИПАЛЬНОЙ СИСТЕМЕ ДОПОЛНИТЕЛЬНОГО ОБРАЗОВАНИЯ ДЕТЕЙ»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инновационной деятельности «РАЗВИТИЕ НАСТАВНИЧЕСТВА В МУНИЦИПАЛЬНОЙ СИСТЕМЕ ДОПОЛНИТЕЛЬНОГО ОБРАЗОВАНИЯ ДЕТЕЙ»</dc:title>
  <dc:creator>T</dc:creator>
  <cp:lastModifiedBy>ДДТ</cp:lastModifiedBy>
  <cp:revision>30</cp:revision>
  <dcterms:created xsi:type="dcterms:W3CDTF">2021-12-19T19:36:48Z</dcterms:created>
  <dcterms:modified xsi:type="dcterms:W3CDTF">2022-01-20T13:57:43Z</dcterms:modified>
</cp:coreProperties>
</file>